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147308642" r:id="rId2"/>
    <p:sldId id="2147308683" r:id="rId3"/>
    <p:sldId id="2147308649" r:id="rId4"/>
    <p:sldId id="2147308682" r:id="rId5"/>
    <p:sldId id="2147308679" r:id="rId6"/>
    <p:sldId id="2147308680" r:id="rId7"/>
    <p:sldId id="21473086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3"/>
    <p:restoredTop sz="96327"/>
  </p:normalViewPr>
  <p:slideViewPr>
    <p:cSldViewPr snapToGrid="0" snapToObjects="1">
      <p:cViewPr varScale="1">
        <p:scale>
          <a:sx n="161" d="100"/>
          <a:sy n="161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30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11354277" y="6323876"/>
            <a:ext cx="294843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800" kern="1200" spc="27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pPr algn="l" defTabSz="814305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kern="1200" spc="27" baseline="0" dirty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4704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56">
          <p15:clr>
            <a:srgbClr val="F26B43"/>
          </p15:clr>
        </p15:guide>
        <p15:guide id="2" pos="448">
          <p15:clr>
            <a:srgbClr val="F26B43"/>
          </p15:clr>
        </p15:guide>
        <p15:guide id="3" pos="7264">
          <p15:clr>
            <a:srgbClr val="F26B43"/>
          </p15:clr>
        </p15:guide>
        <p15:guide id="4" orient="horz" pos="1009">
          <p15:clr>
            <a:srgbClr val="F26B43"/>
          </p15:clr>
        </p15:guide>
        <p15:guide id="5" orient="horz" pos="447">
          <p15:clr>
            <a:srgbClr val="F26B43"/>
          </p15:clr>
        </p15:guide>
        <p15:guide id="6" pos="3835">
          <p15:clr>
            <a:srgbClr val="F26B43"/>
          </p15:clr>
        </p15:guide>
        <p15:guide id="7" orient="horz" pos="1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400B6-523B-409A-8E0E-6B955E4EC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688" y="5078095"/>
            <a:ext cx="11036459" cy="975783"/>
          </a:xfrm>
        </p:spPr>
        <p:txBody>
          <a:bodyPr/>
          <a:lstStyle/>
          <a:p>
            <a:pPr marL="76198" indent="0">
              <a:spcBef>
                <a:spcPts val="200"/>
              </a:spcBef>
              <a:buNone/>
            </a:pPr>
            <a:r>
              <a:rPr lang="en-US" sz="2200" dirty="0">
                <a:solidFill>
                  <a:schemeClr val="accent3"/>
                </a:solidFill>
              </a:rPr>
              <a:t>Bruce McDougall</a:t>
            </a:r>
          </a:p>
          <a:p>
            <a:pPr marL="76198" indent="0">
              <a:spcBef>
                <a:spcPts val="200"/>
              </a:spcBef>
              <a:buNone/>
            </a:pPr>
            <a:r>
              <a:rPr lang="en-US" sz="2200" dirty="0">
                <a:solidFill>
                  <a:schemeClr val="accent3"/>
                </a:solidFill>
              </a:rPr>
              <a:t>Anacortes City Council</a:t>
            </a:r>
          </a:p>
          <a:p>
            <a:pPr marL="76198" indent="0">
              <a:spcBef>
                <a:spcPts val="200"/>
              </a:spcBef>
              <a:buNone/>
            </a:pPr>
            <a:r>
              <a:rPr lang="en-US" sz="2200" dirty="0">
                <a:solidFill>
                  <a:schemeClr val="accent3"/>
                </a:solidFill>
              </a:rPr>
              <a:t>December 15,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90E3F3-A77A-419C-B0A5-823E60BD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822836"/>
            <a:ext cx="10801163" cy="975783"/>
          </a:xfrm>
        </p:spPr>
        <p:txBody>
          <a:bodyPr/>
          <a:lstStyle/>
          <a:p>
            <a:r>
              <a:rPr lang="en-US" sz="4800" dirty="0"/>
              <a:t>Anacortes’ Fiber Internet Business Model</a:t>
            </a:r>
          </a:p>
        </p:txBody>
      </p:sp>
      <p:pic>
        <p:nvPicPr>
          <p:cNvPr id="5" name="Picture 2" descr="Access-logo-primary-01">
            <a:extLst>
              <a:ext uri="{FF2B5EF4-FFF2-40B4-BE49-F238E27FC236}">
                <a16:creationId xmlns:a16="http://schemas.microsoft.com/office/drawing/2014/main" id="{DE42D058-8C45-9143-96CD-D3430AFD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45" y="2144238"/>
            <a:ext cx="5623463" cy="263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ity-logo">
            <a:extLst>
              <a:ext uri="{FF2B5EF4-FFF2-40B4-BE49-F238E27FC236}">
                <a16:creationId xmlns:a16="http://schemas.microsoft.com/office/drawing/2014/main" id="{3C043D21-2D28-CF48-A037-694CE504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76" y="1816575"/>
            <a:ext cx="3224849" cy="322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6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90E3F3-A77A-419C-B0A5-823E60BD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88" y="170998"/>
            <a:ext cx="11127317" cy="975783"/>
          </a:xfrm>
        </p:spPr>
        <p:txBody>
          <a:bodyPr/>
          <a:lstStyle/>
          <a:p>
            <a:r>
              <a:rPr lang="en-US" dirty="0"/>
              <a:t>Access Anacortes Fiber Optic Internet Business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83C5D-762B-7543-9EBF-2556D8DFAB1A}"/>
              </a:ext>
            </a:extLst>
          </p:cNvPr>
          <p:cNvSpPr/>
          <p:nvPr/>
        </p:nvSpPr>
        <p:spPr>
          <a:xfrm>
            <a:off x="737152" y="1618077"/>
            <a:ext cx="2312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</a:rPr>
              <a:t>Building Confidence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57665-2ED8-E04F-BEC9-825190BAB2A6}"/>
              </a:ext>
            </a:extLst>
          </p:cNvPr>
          <p:cNvSpPr txBox="1"/>
          <p:nvPr/>
        </p:nvSpPr>
        <p:spPr>
          <a:xfrm>
            <a:off x="616400" y="1064161"/>
            <a:ext cx="1043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Fundamental Goals: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DFFBC5-D15A-0E4F-A859-CF7FBAF2ED03}"/>
              </a:ext>
            </a:extLst>
          </p:cNvPr>
          <p:cNvSpPr/>
          <p:nvPr/>
        </p:nvSpPr>
        <p:spPr>
          <a:xfrm>
            <a:off x="678510" y="1632174"/>
            <a:ext cx="9992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Offer the community a truly valuable service with great customer support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Take control of our digital future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Fastest path to return on investment (ROI) and profitability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02B3E-00FF-6B4E-9F36-C4C46639ABB1}"/>
              </a:ext>
            </a:extLst>
          </p:cNvPr>
          <p:cNvSpPr txBox="1"/>
          <p:nvPr/>
        </p:nvSpPr>
        <p:spPr>
          <a:xfrm>
            <a:off x="583688" y="3093889"/>
            <a:ext cx="1043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Path to Achieve Our Goals? </a:t>
            </a:r>
          </a:p>
        </p:txBody>
      </p:sp>
    </p:spTree>
    <p:extLst>
      <p:ext uri="{BB962C8B-B14F-4D97-AF65-F5344CB8AC3E}">
        <p14:creationId xmlns:p14="http://schemas.microsoft.com/office/powerpoint/2010/main" val="394731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12D9B3-B983-FA43-A667-EC134BFA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12" y="206610"/>
            <a:ext cx="11027194" cy="975783"/>
          </a:xfrm>
        </p:spPr>
        <p:txBody>
          <a:bodyPr/>
          <a:lstStyle/>
          <a:p>
            <a:r>
              <a:rPr lang="en-US" sz="4000" dirty="0"/>
              <a:t>What is a Community Owned Broadband Network? </a:t>
            </a:r>
          </a:p>
        </p:txBody>
      </p:sp>
      <p:pic>
        <p:nvPicPr>
          <p:cNvPr id="2114" name="Picture 66">
            <a:extLst>
              <a:ext uri="{FF2B5EF4-FFF2-40B4-BE49-F238E27FC236}">
                <a16:creationId xmlns:a16="http://schemas.microsoft.com/office/drawing/2014/main" id="{DA9C4E0E-1ADC-4146-A6F8-A8AF14E9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252" y="7279264"/>
            <a:ext cx="176407" cy="1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523C54AC-7D5C-344B-9F58-2E5080348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7" y="2119806"/>
            <a:ext cx="3034913" cy="40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B96EC-B95B-894A-AE7E-67F5FF3A73A0}"/>
              </a:ext>
            </a:extLst>
          </p:cNvPr>
          <p:cNvSpPr txBox="1"/>
          <p:nvPr/>
        </p:nvSpPr>
        <p:spPr>
          <a:xfrm>
            <a:off x="850788" y="1600758"/>
            <a:ext cx="32899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A</a:t>
            </a:r>
            <a:r>
              <a:rPr lang="en-US" sz="2300" dirty="0">
                <a:latin typeface="+mn-lt"/>
              </a:rPr>
              <a:t> Big Construction Project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B5A32F-96B5-3248-A5CA-822271FBF816}"/>
              </a:ext>
            </a:extLst>
          </p:cNvPr>
          <p:cNvSpPr txBox="1"/>
          <p:nvPr/>
        </p:nvSpPr>
        <p:spPr>
          <a:xfrm>
            <a:off x="8229752" y="1600758"/>
            <a:ext cx="337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Ongoing Customer Support</a:t>
            </a:r>
          </a:p>
        </p:txBody>
      </p:sp>
      <p:pic>
        <p:nvPicPr>
          <p:cNvPr id="15" name="Picture 2" descr="Project Status | Anacortes, WA">
            <a:extLst>
              <a:ext uri="{FF2B5EF4-FFF2-40B4-BE49-F238E27FC236}">
                <a16:creationId xmlns:a16="http://schemas.microsoft.com/office/drawing/2014/main" id="{7F420A23-3B1B-164D-B06A-A1D4DA015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91" y="2119806"/>
            <a:ext cx="3034913" cy="40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Icon | Technical support">
            <a:extLst>
              <a:ext uri="{FF2B5EF4-FFF2-40B4-BE49-F238E27FC236}">
                <a16:creationId xmlns:a16="http://schemas.microsoft.com/office/drawing/2014/main" id="{6C8EA0F0-9CF7-0E44-8DE4-23A3B9144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97" y="2620448"/>
            <a:ext cx="2862072" cy="2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7E7D11-397D-7142-886C-85241734785E}"/>
              </a:ext>
            </a:extLst>
          </p:cNvPr>
          <p:cNvSpPr txBox="1"/>
          <p:nvPr/>
        </p:nvSpPr>
        <p:spPr>
          <a:xfrm>
            <a:off x="4866897" y="1585369"/>
            <a:ext cx="313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Some Technology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42BF1-502D-1D48-AE1F-2771F2E9CECD}"/>
              </a:ext>
            </a:extLst>
          </p:cNvPr>
          <p:cNvSpPr txBox="1"/>
          <p:nvPr/>
        </p:nvSpPr>
        <p:spPr>
          <a:xfrm>
            <a:off x="707666" y="936942"/>
            <a:ext cx="10633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Key question: what work do we keep in-house, and what work is better suited to partners?</a:t>
            </a:r>
          </a:p>
        </p:txBody>
      </p:sp>
    </p:spTree>
    <p:extLst>
      <p:ext uri="{BB962C8B-B14F-4D97-AF65-F5344CB8AC3E}">
        <p14:creationId xmlns:p14="http://schemas.microsoft.com/office/powerpoint/2010/main" val="365501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12D9B3-B983-FA43-A667-EC134BFA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20" y="206610"/>
            <a:ext cx="10669385" cy="975783"/>
          </a:xfrm>
        </p:spPr>
        <p:txBody>
          <a:bodyPr/>
          <a:lstStyle/>
          <a:p>
            <a:r>
              <a:rPr lang="en-US" sz="4000" dirty="0"/>
              <a:t>Should We Be Daunted By the Technology?</a:t>
            </a:r>
          </a:p>
        </p:txBody>
      </p:sp>
      <p:pic>
        <p:nvPicPr>
          <p:cNvPr id="2114" name="Picture 66">
            <a:extLst>
              <a:ext uri="{FF2B5EF4-FFF2-40B4-BE49-F238E27FC236}">
                <a16:creationId xmlns:a16="http://schemas.microsoft.com/office/drawing/2014/main" id="{DA9C4E0E-1ADC-4146-A6F8-A8AF14E9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252" y="7279264"/>
            <a:ext cx="176407" cy="1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B96EC-B95B-894A-AE7E-67F5FF3A73A0}"/>
              </a:ext>
            </a:extLst>
          </p:cNvPr>
          <p:cNvSpPr txBox="1"/>
          <p:nvPr/>
        </p:nvSpPr>
        <p:spPr>
          <a:xfrm>
            <a:off x="738210" y="1954923"/>
            <a:ext cx="509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Our Water Treatment Plant</a:t>
            </a:r>
          </a:p>
        </p:txBody>
      </p:sp>
      <p:pic>
        <p:nvPicPr>
          <p:cNvPr id="3076" name="Picture 4" descr="Anacortes, Washington Rebuilds Water Treatment Plant for Climate Change |  US EPA">
            <a:extLst>
              <a:ext uri="{FF2B5EF4-FFF2-40B4-BE49-F238E27FC236}">
                <a16:creationId xmlns:a16="http://schemas.microsoft.com/office/drawing/2014/main" id="{5CC95CFD-5FE0-2C47-A7CD-1C65FCC7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0" y="2480809"/>
            <a:ext cx="5095894" cy="2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DFCD5F-54DF-864E-B814-210A7545B9F7}"/>
              </a:ext>
            </a:extLst>
          </p:cNvPr>
          <p:cNvSpPr txBox="1"/>
          <p:nvPr/>
        </p:nvSpPr>
        <p:spPr>
          <a:xfrm>
            <a:off x="7956212" y="1402484"/>
            <a:ext cx="291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Our ISP Equipment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A85324-0CF9-0A48-A690-A745619DAB35}"/>
              </a:ext>
            </a:extLst>
          </p:cNvPr>
          <p:cNvSpPr txBox="1"/>
          <p:nvPr/>
        </p:nvSpPr>
        <p:spPr>
          <a:xfrm>
            <a:off x="5920571" y="3279692"/>
            <a:ext cx="1986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vs</a:t>
            </a:r>
            <a:r>
              <a:rPr lang="en-US" sz="4000" dirty="0">
                <a:latin typeface="+mn-lt"/>
              </a:rPr>
              <a:t>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C5CA6B4-E977-F54B-A254-E7D6188B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019" y="4054183"/>
            <a:ext cx="2630539" cy="19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8C12AD3-0A6E-5041-9B86-3FC74B66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18" y="1954923"/>
            <a:ext cx="2648840" cy="19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6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12D9B3-B983-FA43-A667-EC134BFA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06" y="206610"/>
            <a:ext cx="11058999" cy="975783"/>
          </a:xfrm>
        </p:spPr>
        <p:txBody>
          <a:bodyPr/>
          <a:lstStyle/>
          <a:p>
            <a:r>
              <a:rPr lang="en-US" sz="4000" dirty="0"/>
              <a:t>What Service(s) Should We Offer?</a:t>
            </a:r>
          </a:p>
        </p:txBody>
      </p:sp>
      <p:pic>
        <p:nvPicPr>
          <p:cNvPr id="2114" name="Picture 66">
            <a:extLst>
              <a:ext uri="{FF2B5EF4-FFF2-40B4-BE49-F238E27FC236}">
                <a16:creationId xmlns:a16="http://schemas.microsoft.com/office/drawing/2014/main" id="{DA9C4E0E-1ADC-4146-A6F8-A8AF14E9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252" y="7279264"/>
            <a:ext cx="176407" cy="1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B96EC-B95B-894A-AE7E-67F5FF3A73A0}"/>
              </a:ext>
            </a:extLst>
          </p:cNvPr>
          <p:cNvSpPr txBox="1"/>
          <p:nvPr/>
        </p:nvSpPr>
        <p:spPr>
          <a:xfrm>
            <a:off x="1301831" y="2186383"/>
            <a:ext cx="32899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+mn-lt"/>
              </a:rPr>
              <a:t>Broadband 1.0</a:t>
            </a:r>
          </a:p>
        </p:txBody>
      </p:sp>
      <p:pic>
        <p:nvPicPr>
          <p:cNvPr id="10" name="Picture 10" descr="Internet Tv Phone - Tv Internet Phone Icon - 1650x575 PNG Download - PNGkit">
            <a:extLst>
              <a:ext uri="{FF2B5EF4-FFF2-40B4-BE49-F238E27FC236}">
                <a16:creationId xmlns:a16="http://schemas.microsoft.com/office/drawing/2014/main" id="{976F52BF-450A-2D41-8DA1-B894A4C5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1" y="2771498"/>
            <a:ext cx="4287056" cy="158005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CEE5A221-38B9-2546-A918-EFED6BEA291B}"/>
              </a:ext>
            </a:extLst>
          </p:cNvPr>
          <p:cNvSpPr/>
          <p:nvPr/>
        </p:nvSpPr>
        <p:spPr>
          <a:xfrm>
            <a:off x="5407595" y="3337782"/>
            <a:ext cx="834046" cy="44747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 dirty="0"/>
          </a:p>
        </p:txBody>
      </p:sp>
      <p:pic>
        <p:nvPicPr>
          <p:cNvPr id="16" name="Picture 10" descr="Internet Tv Phone - Tv Internet Phone Icon - 1650x575 PNG Download - PNGkit">
            <a:extLst>
              <a:ext uri="{FF2B5EF4-FFF2-40B4-BE49-F238E27FC236}">
                <a16:creationId xmlns:a16="http://schemas.microsoft.com/office/drawing/2014/main" id="{4D6E4E59-D29A-0245-8249-FBC8792E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28" y="2771497"/>
            <a:ext cx="4287056" cy="158005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87543D-03D4-DD41-B575-6C2A96DB2986}"/>
              </a:ext>
            </a:extLst>
          </p:cNvPr>
          <p:cNvSpPr/>
          <p:nvPr/>
        </p:nvSpPr>
        <p:spPr>
          <a:xfrm>
            <a:off x="7879741" y="2663779"/>
            <a:ext cx="3639990" cy="1795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28" descr="Slack sparks further outrage with tweak to new logo | Creative Bloq">
            <a:extLst>
              <a:ext uri="{FF2B5EF4-FFF2-40B4-BE49-F238E27FC236}">
                <a16:creationId xmlns:a16="http://schemas.microsoft.com/office/drawing/2014/main" id="{C6709295-94F5-C04A-B464-2F77F1A04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55" y="1828499"/>
            <a:ext cx="1049769" cy="5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>
            <a:extLst>
              <a:ext uri="{FF2B5EF4-FFF2-40B4-BE49-F238E27FC236}">
                <a16:creationId xmlns:a16="http://schemas.microsoft.com/office/drawing/2014/main" id="{E0C31116-90FC-D04D-9711-FB119530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182" y="1797858"/>
            <a:ext cx="680786" cy="6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8" descr="How to set up parental controls on Netflix">
            <a:extLst>
              <a:ext uri="{FF2B5EF4-FFF2-40B4-BE49-F238E27FC236}">
                <a16:creationId xmlns:a16="http://schemas.microsoft.com/office/drawing/2014/main" id="{1AADC90A-C2B7-D546-BBA8-5C49592A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07" y="3406225"/>
            <a:ext cx="634975" cy="6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6" descr="Free Youtube Logo Icon, Symbol. Download in PNG, SVG format.">
            <a:extLst>
              <a:ext uri="{FF2B5EF4-FFF2-40B4-BE49-F238E27FC236}">
                <a16:creationId xmlns:a16="http://schemas.microsoft.com/office/drawing/2014/main" id="{B50B5DBD-00FA-9041-A184-A3684711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01" y="3327219"/>
            <a:ext cx="794601" cy="8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0">
            <a:extLst>
              <a:ext uri="{FF2B5EF4-FFF2-40B4-BE49-F238E27FC236}">
                <a16:creationId xmlns:a16="http://schemas.microsoft.com/office/drawing/2014/main" id="{457C7084-B6D3-354C-8B56-AA6F4E94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062" y="4190764"/>
            <a:ext cx="631116" cy="6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2" descr="Twitter - Free social media icons">
            <a:extLst>
              <a:ext uri="{FF2B5EF4-FFF2-40B4-BE49-F238E27FC236}">
                <a16:creationId xmlns:a16="http://schemas.microsoft.com/office/drawing/2014/main" id="{D5CE3F84-68FD-6443-BC26-A1217538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08" y="2604843"/>
            <a:ext cx="587872" cy="5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oom-icon | Brands ZA - ZZ">
            <a:extLst>
              <a:ext uri="{FF2B5EF4-FFF2-40B4-BE49-F238E27FC236}">
                <a16:creationId xmlns:a16="http://schemas.microsoft.com/office/drawing/2014/main" id="{1767C53B-56A7-DA4F-A70F-E67E0CA1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11" y="2510061"/>
            <a:ext cx="789917" cy="79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0" descr="Disney+ App Review">
            <a:extLst>
              <a:ext uri="{FF2B5EF4-FFF2-40B4-BE49-F238E27FC236}">
                <a16:creationId xmlns:a16="http://schemas.microsoft.com/office/drawing/2014/main" id="{224D34DC-56BE-A643-B1C2-39508197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55" y="3414812"/>
            <a:ext cx="696599" cy="7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2" descr="Download hd App Store Reviews In Feedback Hub - Transparent App Store Icon  Clipart and use the free clipart for your creati… | App store icon, App  store, Store icon">
            <a:extLst>
              <a:ext uri="{FF2B5EF4-FFF2-40B4-BE49-F238E27FC236}">
                <a16:creationId xmlns:a16="http://schemas.microsoft.com/office/drawing/2014/main" id="{6C696BDA-CD1B-B448-85B2-10A3B729A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9" y="4161829"/>
            <a:ext cx="696599" cy="7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4" descr="Snapchat - Apps on Google Play">
            <a:extLst>
              <a:ext uri="{FF2B5EF4-FFF2-40B4-BE49-F238E27FC236}">
                <a16:creationId xmlns:a16="http://schemas.microsoft.com/office/drawing/2014/main" id="{6172EAA3-74F5-9941-AF82-862C3F55B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677" y="2567136"/>
            <a:ext cx="652390" cy="6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6">
            <a:extLst>
              <a:ext uri="{FF2B5EF4-FFF2-40B4-BE49-F238E27FC236}">
                <a16:creationId xmlns:a16="http://schemas.microsoft.com/office/drawing/2014/main" id="{E6FBDDF7-E0D6-FC4B-A742-F431F6A42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45" y="4211000"/>
            <a:ext cx="631117" cy="6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0" descr="Branding - Venmo">
            <a:extLst>
              <a:ext uri="{FF2B5EF4-FFF2-40B4-BE49-F238E27FC236}">
                <a16:creationId xmlns:a16="http://schemas.microsoft.com/office/drawing/2014/main" id="{DD9B5FC9-63AF-D543-B375-CF88687D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83" y="4211001"/>
            <a:ext cx="631116" cy="6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17C97E4-4B65-FD43-87F7-FD923FFBC88F}"/>
              </a:ext>
            </a:extLst>
          </p:cNvPr>
          <p:cNvGrpSpPr/>
          <p:nvPr/>
        </p:nvGrpSpPr>
        <p:grpSpPr>
          <a:xfrm>
            <a:off x="9009122" y="4984013"/>
            <a:ext cx="2518873" cy="778642"/>
            <a:chOff x="7920538" y="5299510"/>
            <a:chExt cx="4031873" cy="1193971"/>
          </a:xfrm>
        </p:grpSpPr>
        <p:pic>
          <p:nvPicPr>
            <p:cNvPr id="34" name="Picture 72" descr="Microsoft unveils a clean logo for the Azure product">
              <a:extLst>
                <a:ext uri="{FF2B5EF4-FFF2-40B4-BE49-F238E27FC236}">
                  <a16:creationId xmlns:a16="http://schemas.microsoft.com/office/drawing/2014/main" id="{1F392734-A184-1543-99FE-739E8FEE4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9940" y="5363763"/>
              <a:ext cx="1742471" cy="97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8" descr="Amazon Web Services - Wikipedia">
              <a:extLst>
                <a:ext uri="{FF2B5EF4-FFF2-40B4-BE49-F238E27FC236}">
                  <a16:creationId xmlns:a16="http://schemas.microsoft.com/office/drawing/2014/main" id="{FB77F773-92E9-234F-A0BD-1222ED30F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538" y="5504037"/>
              <a:ext cx="1347776" cy="808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0" descr="Scheduled GCP Backups SnapShooter">
              <a:extLst>
                <a:ext uri="{FF2B5EF4-FFF2-40B4-BE49-F238E27FC236}">
                  <a16:creationId xmlns:a16="http://schemas.microsoft.com/office/drawing/2014/main" id="{76E2A1CF-4DFF-584B-97D7-058DFDE8D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1385" y="5299510"/>
              <a:ext cx="1193971" cy="119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31EE37-18A6-1F42-850C-59EE50CE7271}"/>
              </a:ext>
            </a:extLst>
          </p:cNvPr>
          <p:cNvSpPr txBox="1"/>
          <p:nvPr/>
        </p:nvSpPr>
        <p:spPr>
          <a:xfrm>
            <a:off x="5838784" y="2151393"/>
            <a:ext cx="29360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+mn-lt"/>
              </a:rPr>
              <a:t>Broadband </a:t>
            </a:r>
            <a:r>
              <a:rPr lang="en-US" sz="2300" dirty="0"/>
              <a:t>2</a:t>
            </a:r>
            <a:r>
              <a:rPr lang="en-US" sz="2300" dirty="0">
                <a:latin typeface="+mn-lt"/>
              </a:rPr>
              <a:t>.0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60909D29-8F31-0C45-9F7B-8146AE2B3E66}"/>
              </a:ext>
            </a:extLst>
          </p:cNvPr>
          <p:cNvSpPr/>
          <p:nvPr/>
        </p:nvSpPr>
        <p:spPr>
          <a:xfrm rot="20394966">
            <a:off x="8055636" y="3175481"/>
            <a:ext cx="459787" cy="22968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 dirty="0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111C20C6-9BE7-5941-8830-25C2B303D186}"/>
              </a:ext>
            </a:extLst>
          </p:cNvPr>
          <p:cNvSpPr/>
          <p:nvPr/>
        </p:nvSpPr>
        <p:spPr>
          <a:xfrm>
            <a:off x="8081092" y="3487489"/>
            <a:ext cx="459787" cy="22968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 dirty="0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5BDE7CCF-F248-D349-8C99-76084A49D779}"/>
              </a:ext>
            </a:extLst>
          </p:cNvPr>
          <p:cNvSpPr/>
          <p:nvPr/>
        </p:nvSpPr>
        <p:spPr>
          <a:xfrm rot="772475">
            <a:off x="8067533" y="3782199"/>
            <a:ext cx="459787" cy="22968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 dirty="0"/>
          </a:p>
        </p:txBody>
      </p:sp>
      <p:pic>
        <p:nvPicPr>
          <p:cNvPr id="8194" name="Picture 2" descr="Free Skype Icon, Symbol. PNG, SVG Download.">
            <a:extLst>
              <a:ext uri="{FF2B5EF4-FFF2-40B4-BE49-F238E27FC236}">
                <a16:creationId xmlns:a16="http://schemas.microsoft.com/office/drawing/2014/main" id="{8B20178C-E380-C344-9206-B525BFDA3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556" y="1701495"/>
            <a:ext cx="797526" cy="7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1808245-641A-5542-BEA1-57566F4AAE92}"/>
              </a:ext>
            </a:extLst>
          </p:cNvPr>
          <p:cNvSpPr txBox="1"/>
          <p:nvPr/>
        </p:nvSpPr>
        <p:spPr>
          <a:xfrm>
            <a:off x="707666" y="1024406"/>
            <a:ext cx="10344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Value shift from ISP-driven bundles to Internet Apps</a:t>
            </a:r>
          </a:p>
        </p:txBody>
      </p:sp>
    </p:spTree>
    <p:extLst>
      <p:ext uri="{BB962C8B-B14F-4D97-AF65-F5344CB8AC3E}">
        <p14:creationId xmlns:p14="http://schemas.microsoft.com/office/powerpoint/2010/main" val="199626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90E3F3-A77A-419C-B0A5-823E60BD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88" y="170998"/>
            <a:ext cx="11127317" cy="975783"/>
          </a:xfrm>
        </p:spPr>
        <p:txBody>
          <a:bodyPr/>
          <a:lstStyle/>
          <a:p>
            <a:r>
              <a:rPr lang="en-US" dirty="0"/>
              <a:t>Access Anacortes Fiber Optic Internet Business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83C5D-762B-7543-9EBF-2556D8DFAB1A}"/>
              </a:ext>
            </a:extLst>
          </p:cNvPr>
          <p:cNvSpPr/>
          <p:nvPr/>
        </p:nvSpPr>
        <p:spPr>
          <a:xfrm>
            <a:off x="737152" y="1618077"/>
            <a:ext cx="2312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"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</a:rPr>
              <a:t>Building Confidence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A0A4DE7-B832-A34A-B305-BC8782B5B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401" y="3673500"/>
            <a:ext cx="11036459" cy="2492463"/>
          </a:xfrm>
        </p:spPr>
        <p:txBody>
          <a:bodyPr/>
          <a:lstStyle/>
          <a:p>
            <a:pPr marL="590548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Full FTTH / FTTP</a:t>
            </a:r>
          </a:p>
          <a:p>
            <a:pPr marL="590548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Internet Only</a:t>
            </a:r>
          </a:p>
          <a:p>
            <a:pPr marL="590548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In-House “ISP”</a:t>
            </a:r>
          </a:p>
          <a:p>
            <a:pPr marL="590548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Partner for operational scale: </a:t>
            </a:r>
          </a:p>
          <a:p>
            <a:pPr marL="590548" indent="-514350">
              <a:spcBef>
                <a:spcPts val="300"/>
              </a:spcBef>
              <a:buFont typeface="+mj-lt"/>
              <a:buAutoNum type="arabicPeriod"/>
            </a:pP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57665-2ED8-E04F-BEC9-825190BAB2A6}"/>
              </a:ext>
            </a:extLst>
          </p:cNvPr>
          <p:cNvSpPr txBox="1"/>
          <p:nvPr/>
        </p:nvSpPr>
        <p:spPr>
          <a:xfrm>
            <a:off x="616400" y="1064161"/>
            <a:ext cx="1043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Fundamental Goals: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DFFBC5-D15A-0E4F-A859-CF7FBAF2ED03}"/>
              </a:ext>
            </a:extLst>
          </p:cNvPr>
          <p:cNvSpPr/>
          <p:nvPr/>
        </p:nvSpPr>
        <p:spPr>
          <a:xfrm>
            <a:off x="678510" y="1632174"/>
            <a:ext cx="9992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Offer the community a truly valuable service with great customer support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Take control of our digital future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Fastest path to return on investment (ROI) and profitability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02B3E-00FF-6B4E-9F36-C4C46639ABB1}"/>
              </a:ext>
            </a:extLst>
          </p:cNvPr>
          <p:cNvSpPr txBox="1"/>
          <p:nvPr/>
        </p:nvSpPr>
        <p:spPr>
          <a:xfrm>
            <a:off x="583688" y="3093889"/>
            <a:ext cx="1043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Path to Achieve Our Goals: </a:t>
            </a:r>
          </a:p>
        </p:txBody>
      </p:sp>
      <p:pic>
        <p:nvPicPr>
          <p:cNvPr id="8" name="Picture 2" descr="NN Logo JPG">
            <a:extLst>
              <a:ext uri="{FF2B5EF4-FFF2-40B4-BE49-F238E27FC236}">
                <a16:creationId xmlns:a16="http://schemas.microsoft.com/office/drawing/2014/main" id="{4B29B408-06AB-0D48-AB7F-624D1827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40" y="4779611"/>
            <a:ext cx="2597036" cy="6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4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90E3F3-A77A-419C-B0A5-823E60BD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40" y="3088957"/>
            <a:ext cx="3776869" cy="975783"/>
          </a:xfrm>
        </p:spPr>
        <p:txBody>
          <a:bodyPr/>
          <a:lstStyle/>
          <a:p>
            <a:r>
              <a:rPr lang="en-US" sz="5400" dirty="0"/>
              <a:t>Thank you</a:t>
            </a:r>
          </a:p>
        </p:txBody>
      </p:sp>
      <p:pic>
        <p:nvPicPr>
          <p:cNvPr id="8" name="Picture 2" descr="Access-logo-primary-01">
            <a:extLst>
              <a:ext uri="{FF2B5EF4-FFF2-40B4-BE49-F238E27FC236}">
                <a16:creationId xmlns:a16="http://schemas.microsoft.com/office/drawing/2014/main" id="{5ABD150A-4576-4F41-B7B8-57ADFAD6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89004"/>
            <a:ext cx="4631337" cy="217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ity-logo">
            <a:extLst>
              <a:ext uri="{FF2B5EF4-FFF2-40B4-BE49-F238E27FC236}">
                <a16:creationId xmlns:a16="http://schemas.microsoft.com/office/drawing/2014/main" id="{8575A8C0-FF0A-2842-8C76-AFEE40BC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57" y="542379"/>
            <a:ext cx="2886621" cy="28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73176"/>
      </p:ext>
    </p:extLst>
  </p:cSld>
  <p:clrMapOvr>
    <a:masterClrMapping/>
  </p:clrMapOvr>
</p:sld>
</file>

<file path=ppt/theme/theme1.xml><?xml version="1.0" encoding="utf-8"?>
<a:theme xmlns:a="http://schemas.openxmlformats.org/drawingml/2006/main" name="Cisco Corporate Template 2020">
  <a:themeElements>
    <a:clrScheme name="Cisco Core Palette_2019_default">
      <a:dk1>
        <a:srgbClr val="282828"/>
      </a:dk1>
      <a:lt1>
        <a:srgbClr val="0D274D"/>
      </a:lt1>
      <a:dk2>
        <a:srgbClr val="1E4471"/>
      </a:dk2>
      <a:lt2>
        <a:srgbClr val="FFFFFF"/>
      </a:lt2>
      <a:accent1>
        <a:srgbClr val="00BCEB"/>
      </a:accent1>
      <a:accent2>
        <a:srgbClr val="6EBE4A"/>
      </a:accent2>
      <a:accent3>
        <a:srgbClr val="1E4471"/>
      </a:accent3>
      <a:accent4>
        <a:srgbClr val="9E9EA2"/>
      </a:accent4>
      <a:accent5>
        <a:srgbClr val="FBAB18"/>
      </a:accent5>
      <a:accent6>
        <a:srgbClr val="E3241B"/>
      </a:accent6>
      <a:hlink>
        <a:srgbClr val="00BCEB"/>
      </a:hlink>
      <a:folHlink>
        <a:srgbClr val="1E4471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2020" id="{79F4EA0B-BAAC-6F4B-A69B-45FA262E7107}" vid="{1406DDA5-FC63-0C41-B27F-D13E1D818D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10237</TotalTime>
  <Words>198</Words>
  <Application>Microsoft Macintosh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CiscoSansTT ExtraLight</vt:lpstr>
      <vt:lpstr>Cisco Corporate Template 2020</vt:lpstr>
      <vt:lpstr>Anacortes’ Fiber Internet Business Model</vt:lpstr>
      <vt:lpstr>Access Anacortes Fiber Optic Internet Business Model</vt:lpstr>
      <vt:lpstr>What is a Community Owned Broadband Network? </vt:lpstr>
      <vt:lpstr>Should We Be Daunted By the Technology?</vt:lpstr>
      <vt:lpstr>What Service(s) Should We Offer?</vt:lpstr>
      <vt:lpstr>Access Anacortes Fiber Optic Internet Business Model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Anacortes Municipal Fiber Network and ISP</dc:title>
  <dc:creator>Bruce McDougall (brmcdoug)</dc:creator>
  <cp:lastModifiedBy>Bruce McDougall (brmcdoug)</cp:lastModifiedBy>
  <cp:revision>23</cp:revision>
  <dcterms:created xsi:type="dcterms:W3CDTF">2021-09-17T23:57:28Z</dcterms:created>
  <dcterms:modified xsi:type="dcterms:W3CDTF">2021-12-14T21:17:17Z</dcterms:modified>
</cp:coreProperties>
</file>