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1" r:id="rId2"/>
    <p:sldId id="285" r:id="rId3"/>
    <p:sldId id="289" r:id="rId4"/>
    <p:sldId id="273" r:id="rId5"/>
    <p:sldId id="270" r:id="rId6"/>
    <p:sldId id="296" r:id="rId7"/>
    <p:sldId id="266" r:id="rId8"/>
    <p:sldId id="276" r:id="rId9"/>
    <p:sldId id="256" r:id="rId10"/>
    <p:sldId id="275" r:id="rId11"/>
    <p:sldId id="288" r:id="rId12"/>
    <p:sldId id="294" r:id="rId13"/>
    <p:sldId id="298" r:id="rId14"/>
    <p:sldId id="29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76EFB-E090-71E6-94BA-E73EAE28B969}" v="144" dt="2021-12-09T20:53:44.790"/>
    <p1510:client id="{3E9A470F-6760-0215-45B2-775535B7DD70}" v="332" dt="2021-12-15T20:31:16.038"/>
    <p1510:client id="{5130FE8A-D5E9-77F6-F454-F14CAEC4B01B}" v="173" dt="2021-12-14T07:49:37.973"/>
    <p1510:client id="{8C9A33B9-2D33-DDD6-5229-E7679206B315}" v="18" dt="2021-12-06T22:02:22.336"/>
    <p1510:client id="{BC1888F7-56FA-E922-88DD-E6270A4BA1F7}" v="162" dt="2021-12-03T19:33:10.484"/>
    <p1510:client id="{CD4BE32B-7FD5-DD26-2FA3-4C2003CE9ED9}" v="154" dt="2021-12-02T19:09:47.558"/>
    <p1510:client id="{E5066E4F-CD3B-22F3-C9DC-DE2C94A991A4}" v="286" dt="2021-12-03T22:50:56.6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58441-36D4-4943-BD4C-B94E9BC7988F}" type="datetimeFigureOut">
              <a:rPr lang="en-US" smtClean="0"/>
              <a:t>12/15/2021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875F4-3042-4B85-A82C-D13551145B3E}" type="slidenum">
              <a:rPr lang="en-US" smtClean="0"/>
              <a:t>‹#›</a:t>
            </a:fld>
            <a:endParaRPr lang="en-US"/>
          </a:p>
        </p:txBody>
      </p:sp>
    </p:spTree>
    <p:extLst>
      <p:ext uri="{BB962C8B-B14F-4D97-AF65-F5344CB8AC3E}">
        <p14:creationId xmlns:p14="http://schemas.microsoft.com/office/powerpoint/2010/main" val="3180907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a:t>Click</a:t>
            </a:r>
            <a:r>
              <a:rPr lang="id-ID" baseline="0"/>
              <a:t> Icon or Drag the picture and Right Click&gt; Send to Back</a:t>
            </a:r>
            <a:endParaRPr lang="id-ID"/>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3C13A6D8-FB85-4A58-8BD4-8660BCD7BDCB}" type="slidenum">
              <a:rPr lang="en-GB" smtClean="0"/>
              <a:t>1</a:t>
            </a:fld>
            <a:endParaRPr lang="en-GB"/>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12248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Support Model in Action </a:t>
            </a:r>
          </a:p>
          <a:p>
            <a:endParaRPr lang="en-US">
              <a:cs typeface="Calibri" panose="020F0502020204030204"/>
            </a:endParaRPr>
          </a:p>
          <a:p>
            <a:r>
              <a:rPr lang="en-US">
                <a:cs typeface="Calibri" panose="020F0502020204030204"/>
              </a:rPr>
              <a:t>Take note how SLAs have a role.</a:t>
            </a:r>
          </a:p>
          <a:p>
            <a:endParaRPr lang="en-US">
              <a:cs typeface="Calibri" panose="020F0502020204030204"/>
            </a:endParaRPr>
          </a:p>
          <a:p>
            <a:pPr marL="171450" indent="-171450">
              <a:buFont typeface="Arial"/>
              <a:buChar char="•"/>
            </a:pPr>
            <a:r>
              <a:rPr lang="en-US">
                <a:cs typeface="Calibri" panose="020F0502020204030204"/>
              </a:rPr>
              <a:t>911 SLAs</a:t>
            </a:r>
          </a:p>
          <a:p>
            <a:pPr marL="171450" indent="-171450">
              <a:buFont typeface="Arial"/>
              <a:buChar char="•"/>
            </a:pPr>
            <a:r>
              <a:rPr lang="en-US">
                <a:cs typeface="Calibri" panose="020F0502020204030204"/>
              </a:rPr>
              <a:t>TSP Coded Circuits ( Telecommunications Service Priority mandated through an FCC program for qualify customers)</a:t>
            </a:r>
          </a:p>
          <a:p>
            <a:pPr marL="171450" indent="-171450">
              <a:buFont typeface="Arial"/>
              <a:buChar char="•"/>
            </a:pPr>
            <a:r>
              <a:rPr lang="en-US">
                <a:cs typeface="Calibri" panose="020F0502020204030204"/>
              </a:rPr>
              <a:t>High Priority Customers</a:t>
            </a:r>
          </a:p>
        </p:txBody>
      </p:sp>
      <p:sp>
        <p:nvSpPr>
          <p:cNvPr id="4" name="Slide Number Placeholder 3"/>
          <p:cNvSpPr>
            <a:spLocks noGrp="1"/>
          </p:cNvSpPr>
          <p:nvPr>
            <p:ph type="sldNum" sz="quarter" idx="10"/>
          </p:nvPr>
        </p:nvSpPr>
        <p:spPr/>
        <p:txBody>
          <a:bodyPr/>
          <a:lstStyle/>
          <a:p>
            <a:fld id="{313875F4-3042-4B85-A82C-D13551145B3E}" type="slidenum">
              <a:rPr lang="en-US" smtClean="0"/>
              <a:t>11</a:t>
            </a:fld>
            <a:endParaRPr lang="en-US"/>
          </a:p>
        </p:txBody>
      </p:sp>
    </p:spTree>
    <p:extLst>
      <p:ext uri="{BB962C8B-B14F-4D97-AF65-F5344CB8AC3E}">
        <p14:creationId xmlns:p14="http://schemas.microsoft.com/office/powerpoint/2010/main" val="871027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lot of times we find ourselves stuck between the network is up VS the service is down/degraded VS a customer waiting on hold VS taking 60 days to turn up a services, etc.</a:t>
            </a:r>
            <a:endParaRPr lang="en-US" dirty="0"/>
          </a:p>
          <a:p>
            <a:endParaRPr lang="en-US" dirty="0">
              <a:cs typeface="Calibri"/>
            </a:endParaRPr>
          </a:p>
          <a:p>
            <a:r>
              <a:rPr lang="en-US" dirty="0">
                <a:cs typeface="Calibri"/>
              </a:rPr>
              <a:t>Which why its all about customer experience and having a strong pulse on the end to end journey.</a:t>
            </a:r>
          </a:p>
        </p:txBody>
      </p:sp>
      <p:sp>
        <p:nvSpPr>
          <p:cNvPr id="4" name="Slide Number Placeholder 3"/>
          <p:cNvSpPr>
            <a:spLocks noGrp="1"/>
          </p:cNvSpPr>
          <p:nvPr>
            <p:ph type="sldNum" sz="quarter" idx="5"/>
          </p:nvPr>
        </p:nvSpPr>
        <p:spPr/>
        <p:txBody>
          <a:bodyPr/>
          <a:lstStyle/>
          <a:p>
            <a:fld id="{313875F4-3042-4B85-A82C-D13551145B3E}" type="slidenum">
              <a:rPr lang="en-US" smtClean="0"/>
              <a:t>‹#›</a:t>
            </a:fld>
            <a:endParaRPr lang="en-US"/>
          </a:p>
        </p:txBody>
      </p:sp>
    </p:spTree>
    <p:extLst>
      <p:ext uri="{BB962C8B-B14F-4D97-AF65-F5344CB8AC3E}">
        <p14:creationId xmlns:p14="http://schemas.microsoft.com/office/powerpoint/2010/main" val="110342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Start of with how Chris Walker talked about the different aspects of a network </a:t>
            </a:r>
            <a:endParaRPr lang="en-US"/>
          </a:p>
          <a:p>
            <a:endParaRPr lang="en-US">
              <a:cs typeface="Calibri"/>
            </a:endParaRPr>
          </a:p>
          <a:p>
            <a:r>
              <a:rPr lang="en-US">
                <a:cs typeface="Calibri"/>
              </a:rPr>
              <a:t>Access Network</a:t>
            </a:r>
          </a:p>
          <a:p>
            <a:r>
              <a:rPr lang="en-US">
                <a:cs typeface="Calibri"/>
              </a:rPr>
              <a:t>Middle Mile</a:t>
            </a:r>
          </a:p>
          <a:p>
            <a:r>
              <a:rPr lang="en-US">
                <a:cs typeface="Calibri"/>
              </a:rPr>
              <a:t>Long Haul</a:t>
            </a:r>
          </a:p>
          <a:p>
            <a:endParaRPr lang="en-US">
              <a:cs typeface="Calibri"/>
            </a:endParaRPr>
          </a:p>
          <a:p>
            <a:r>
              <a:rPr lang="en-US">
                <a:cs typeface="Calibri"/>
              </a:rPr>
              <a:t>(Cabinets, Splice Cables, Etc.)</a:t>
            </a:r>
            <a:endParaRPr lang="en-US"/>
          </a:p>
        </p:txBody>
      </p:sp>
      <p:sp>
        <p:nvSpPr>
          <p:cNvPr id="4" name="Slide Number Placeholder 3"/>
          <p:cNvSpPr>
            <a:spLocks noGrp="1"/>
          </p:cNvSpPr>
          <p:nvPr>
            <p:ph type="sldNum" sz="quarter" idx="5"/>
          </p:nvPr>
        </p:nvSpPr>
        <p:spPr/>
        <p:txBody>
          <a:bodyPr/>
          <a:lstStyle/>
          <a:p>
            <a:fld id="{313875F4-3042-4B85-A82C-D13551145B3E}" type="slidenum">
              <a:rPr lang="en-US" smtClean="0"/>
              <a:t>2</a:t>
            </a:fld>
            <a:endParaRPr lang="en-US"/>
          </a:p>
        </p:txBody>
      </p:sp>
    </p:spTree>
    <p:extLst>
      <p:ext uri="{BB962C8B-B14F-4D97-AF65-F5344CB8AC3E}">
        <p14:creationId xmlns:p14="http://schemas.microsoft.com/office/powerpoint/2010/main" val="3727377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need a Framework, we need guidelines to operate under.</a:t>
            </a:r>
          </a:p>
        </p:txBody>
      </p:sp>
      <p:sp>
        <p:nvSpPr>
          <p:cNvPr id="4" name="Slide Number Placeholder 3"/>
          <p:cNvSpPr>
            <a:spLocks noGrp="1"/>
          </p:cNvSpPr>
          <p:nvPr>
            <p:ph type="sldNum" sz="quarter" idx="5"/>
          </p:nvPr>
        </p:nvSpPr>
        <p:spPr/>
        <p:txBody>
          <a:bodyPr/>
          <a:lstStyle/>
          <a:p>
            <a:fld id="{313875F4-3042-4B85-A82C-D13551145B3E}" type="slidenum">
              <a:rPr lang="en-US" smtClean="0"/>
              <a:t>3</a:t>
            </a:fld>
            <a:endParaRPr lang="en-US"/>
          </a:p>
        </p:txBody>
      </p:sp>
    </p:spTree>
    <p:extLst>
      <p:ext uri="{BB962C8B-B14F-4D97-AF65-F5344CB8AC3E}">
        <p14:creationId xmlns:p14="http://schemas.microsoft.com/office/powerpoint/2010/main" val="2550627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Build</a:t>
            </a:r>
            <a:r>
              <a:rPr lang="en-US" baseline="0"/>
              <a:t> from a foundation of strength. Having effective Service Management processes in place will allow </a:t>
            </a:r>
            <a:r>
              <a:rPr lang="en-US"/>
              <a:t>Operations </a:t>
            </a:r>
            <a:r>
              <a:rPr lang="en-US" baseline="0"/>
              <a:t>to pursue activities such as innovation and drive the business forward.</a:t>
            </a:r>
            <a:r>
              <a:rPr lang="en-US"/>
              <a:t> </a:t>
            </a:r>
            <a:endParaRPr lang="en-US" baseline="0">
              <a:cs typeface="Calibri" panose="020F0502020204030204"/>
            </a:endParaRPr>
          </a:p>
          <a:p>
            <a:endParaRPr lang="id-ID"/>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3C13A6D8-FB85-4A58-8BD4-8660BCD7BDCB}" type="slidenum">
              <a:rPr lang="en-GB" smtClean="0"/>
              <a:t>4</a:t>
            </a:fld>
            <a:endParaRPr lang="en-GB"/>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79192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organization is a complex system for delivering value. And an operating model breaks that complex system into components, showing us how it all works and how we get from end to end. </a:t>
            </a:r>
          </a:p>
          <a:p>
            <a:endParaRPr lang="en-US"/>
          </a:p>
          <a:p>
            <a:r>
              <a:rPr lang="en-US"/>
              <a:t>It will also help leaders identify problems that are causing under performance in delivery or support process. </a:t>
            </a:r>
            <a:endParaRPr lang="en-US">
              <a:cs typeface="Calibri" panose="020F0502020204030204"/>
            </a:endParaRPr>
          </a:p>
          <a:p>
            <a:endParaRPr lang="en-US"/>
          </a:p>
          <a:p>
            <a:r>
              <a:rPr lang="en-US">
                <a:cs typeface="Calibri"/>
              </a:rPr>
              <a:t>The most underutilized component of an operating model is what I call service acceptance.</a:t>
            </a:r>
            <a:endParaRPr lang="en-US"/>
          </a:p>
          <a:p>
            <a:endParaRPr lang="en-US">
              <a:cs typeface="Calibri" panose="020F0502020204030204"/>
            </a:endParaRPr>
          </a:p>
          <a:p>
            <a:endParaRPr lang="en-US"/>
          </a:p>
          <a:p>
            <a:r>
              <a:rPr lang="en-US"/>
              <a:t>The framework acts as quality gate to our products and services, everything we deliver into operations cycles through the framework with defined business inputs.</a:t>
            </a:r>
          </a:p>
        </p:txBody>
      </p:sp>
      <p:sp>
        <p:nvSpPr>
          <p:cNvPr id="4" name="Slide Number Placeholder 3"/>
          <p:cNvSpPr>
            <a:spLocks noGrp="1"/>
          </p:cNvSpPr>
          <p:nvPr>
            <p:ph type="sldNum" sz="quarter" idx="5"/>
          </p:nvPr>
        </p:nvSpPr>
        <p:spPr/>
        <p:txBody>
          <a:bodyPr/>
          <a:lstStyle/>
          <a:p>
            <a:fld id="{D5D4B209-0AEC-41D0-AFD3-054853A17E2B}" type="slidenum">
              <a:rPr lang="en-US" smtClean="0"/>
              <a:t>5</a:t>
            </a:fld>
            <a:endParaRPr lang="en-US"/>
          </a:p>
        </p:txBody>
      </p:sp>
    </p:spTree>
    <p:extLst>
      <p:ext uri="{BB962C8B-B14F-4D97-AF65-F5344CB8AC3E}">
        <p14:creationId xmlns:p14="http://schemas.microsoft.com/office/powerpoint/2010/main" val="2808740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how do you take the complexity of 20 years of intertwined technology and transport and build a great customer experience, focused on reducing the mean time to restore while keeping the design, inventory and tribal knowledge into a sustainable long term program? By building an industry standard best practice service</a:t>
            </a:r>
            <a:r>
              <a:rPr lang="en-US" baseline="0"/>
              <a:t> management </a:t>
            </a:r>
            <a:r>
              <a:rPr lang="en-US"/>
              <a:t>program.</a:t>
            </a:r>
          </a:p>
          <a:p>
            <a:endParaRPr lang="en-US">
              <a:cs typeface="Calibri"/>
            </a:endParaRPr>
          </a:p>
          <a:p>
            <a:endParaRPr lang="en-US">
              <a:cs typeface="Calibri"/>
            </a:endParaRPr>
          </a:p>
          <a:p>
            <a:r>
              <a:rPr lang="en-US">
                <a:cs typeface="Calibri"/>
              </a:rPr>
              <a:t>This is an overview of how service management interacts with the entire organization and how the organization supports service management.</a:t>
            </a:r>
          </a:p>
        </p:txBody>
      </p:sp>
      <p:sp>
        <p:nvSpPr>
          <p:cNvPr id="4" name="Slide Number Placeholder 3"/>
          <p:cNvSpPr>
            <a:spLocks noGrp="1"/>
          </p:cNvSpPr>
          <p:nvPr>
            <p:ph type="sldNum" sz="quarter" idx="5"/>
          </p:nvPr>
        </p:nvSpPr>
        <p:spPr/>
        <p:txBody>
          <a:bodyPr/>
          <a:lstStyle/>
          <a:p>
            <a:fld id="{3C3A765A-4518-4BA6-A0D7-60390B301D9E}" type="slidenum">
              <a:rPr lang="en-US" smtClean="0"/>
              <a:t>6</a:t>
            </a:fld>
            <a:endParaRPr lang="en-US"/>
          </a:p>
        </p:txBody>
      </p:sp>
    </p:spTree>
    <p:extLst>
      <p:ext uri="{BB962C8B-B14F-4D97-AF65-F5344CB8AC3E}">
        <p14:creationId xmlns:p14="http://schemas.microsoft.com/office/powerpoint/2010/main" val="1795611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This takes us to</a:t>
            </a:r>
            <a:r>
              <a:rPr lang="en-US" baseline="0"/>
              <a:t> the Functions of a </a:t>
            </a:r>
            <a:r>
              <a:rPr lang="en-US"/>
              <a:t>Network Operations Center</a:t>
            </a:r>
            <a:r>
              <a:rPr lang="en-US" baseline="0"/>
              <a:t>.</a:t>
            </a:r>
            <a:r>
              <a:rPr lang="en-US"/>
              <a:t> </a:t>
            </a:r>
          </a:p>
        </p:txBody>
      </p:sp>
      <p:sp>
        <p:nvSpPr>
          <p:cNvPr id="46084" name="Slide Number Placeholder 3"/>
          <p:cNvSpPr>
            <a:spLocks noGrp="1"/>
          </p:cNvSpPr>
          <p:nvPr>
            <p:ph type="sldNum" sz="quarter" idx="5"/>
          </p:nvPr>
        </p:nvSpPr>
        <p:spPr bwMode="auto">
          <a:xfrm>
            <a:off x="3970338" y="8829675"/>
            <a:ext cx="3038475" cy="465138"/>
          </a:xfrm>
          <a:prstGeom prst="rect">
            <a:avLst/>
          </a:prstGeom>
          <a:noFill/>
          <a:ln>
            <a:miter lim="800000"/>
            <a:headEnd/>
            <a:tailEnd/>
          </a:ln>
        </p:spPr>
        <p:txBody>
          <a:bodyPr/>
          <a:lstStyle/>
          <a:p>
            <a:fld id="{0550335B-B4DB-44BB-93AC-EC8AB233BC0C}" type="slidenum">
              <a:rPr lang="en-US" smtClean="0"/>
              <a:pPr/>
              <a:t>8</a:t>
            </a:fld>
            <a:endParaRPr lang="en-US"/>
          </a:p>
        </p:txBody>
      </p:sp>
    </p:spTree>
    <p:extLst>
      <p:ext uri="{BB962C8B-B14F-4D97-AF65-F5344CB8AC3E}">
        <p14:creationId xmlns:p14="http://schemas.microsoft.com/office/powerpoint/2010/main" val="1703993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building a NOC support model, I</a:t>
            </a:r>
            <a:r>
              <a:rPr lang="en-US" baseline="0" dirty="0"/>
              <a:t> put the majority of the attention toward the following</a:t>
            </a:r>
            <a:r>
              <a:rPr lang="en-US" dirty="0"/>
              <a:t> as I needed a common thread (or threads) to drive a common end.</a:t>
            </a:r>
            <a:endParaRPr lang="en-US" baseline="0" dirty="0"/>
          </a:p>
          <a:p>
            <a:pPr>
              <a:spcBef>
                <a:spcPts val="0"/>
              </a:spcBef>
              <a:buNone/>
            </a:pPr>
            <a:endParaRPr lang="en-US" baseline="0"/>
          </a:p>
          <a:p>
            <a:r>
              <a:rPr lang="en-US" b="1" baseline="0" dirty="0"/>
              <a:t>Network Management:</a:t>
            </a:r>
            <a:r>
              <a:rPr lang="en-US" b="1" dirty="0"/>
              <a:t> </a:t>
            </a:r>
            <a:r>
              <a:rPr lang="en-US" b="1" baseline="0" dirty="0"/>
              <a:t> </a:t>
            </a:r>
            <a:r>
              <a:rPr lang="en-US" baseline="0" dirty="0"/>
              <a:t>How do we manage, maintain and</a:t>
            </a:r>
            <a:r>
              <a:rPr lang="en-US" dirty="0"/>
              <a:t> </a:t>
            </a:r>
            <a:r>
              <a:rPr lang="en-US" baseline="0" dirty="0"/>
              <a:t> operate our devices</a:t>
            </a:r>
            <a:r>
              <a:rPr lang="en-US" dirty="0"/>
              <a:t> &amp; connectivity</a:t>
            </a:r>
            <a:r>
              <a:rPr lang="en-US" baseline="0" dirty="0"/>
              <a:t>?</a:t>
            </a:r>
            <a:r>
              <a:rPr lang="en-US" dirty="0"/>
              <a:t>  </a:t>
            </a:r>
            <a:endParaRPr lang="en-US" baseline="0" dirty="0">
              <a:cs typeface="Calibri"/>
            </a:endParaRPr>
          </a:p>
          <a:p>
            <a:pPr>
              <a:spcBef>
                <a:spcPts val="0"/>
              </a:spcBef>
              <a:buNone/>
            </a:pPr>
            <a:endParaRPr lang="en-US" baseline="0"/>
          </a:p>
          <a:p>
            <a:r>
              <a:rPr lang="en-US" b="1" baseline="0" dirty="0"/>
              <a:t>Customer Care:</a:t>
            </a:r>
            <a:r>
              <a:rPr lang="en-US" dirty="0"/>
              <a:t> </a:t>
            </a:r>
            <a:r>
              <a:rPr lang="en-US" baseline="0" dirty="0"/>
              <a:t> What are our </a:t>
            </a:r>
            <a:r>
              <a:rPr lang="en-US" dirty="0"/>
              <a:t>Customer goals</a:t>
            </a:r>
            <a:r>
              <a:rPr lang="en-US" baseline="0" dirty="0"/>
              <a:t> and how do we impact that positively and negatively?</a:t>
            </a:r>
            <a:r>
              <a:rPr lang="en-US" dirty="0"/>
              <a:t> </a:t>
            </a:r>
            <a:r>
              <a:rPr lang="en-US" baseline="0" dirty="0"/>
              <a:t> Are we</a:t>
            </a:r>
            <a:r>
              <a:rPr lang="en-US" dirty="0"/>
              <a:t> </a:t>
            </a:r>
            <a:r>
              <a:rPr lang="en-US" baseline="0" dirty="0"/>
              <a:t> efficient, consistent in our message?</a:t>
            </a:r>
            <a:r>
              <a:rPr lang="en-US" dirty="0"/>
              <a:t> </a:t>
            </a:r>
            <a:r>
              <a:rPr lang="en-US" baseline="0" dirty="0"/>
              <a:t> Are we contributing to churn or are we contributing to retention?</a:t>
            </a:r>
            <a:r>
              <a:rPr lang="en-US" dirty="0"/>
              <a:t> </a:t>
            </a:r>
            <a:r>
              <a:rPr lang="en-US" baseline="0" dirty="0"/>
              <a:t> From a NOC perspective, as you know, you’re contributing to both, but which one are your efforts aligned with?</a:t>
            </a:r>
            <a:endParaRPr lang="en-US" baseline="0" dirty="0">
              <a:cs typeface="Calibri"/>
            </a:endParaRPr>
          </a:p>
          <a:p>
            <a:pPr>
              <a:spcBef>
                <a:spcPts val="0"/>
              </a:spcBef>
              <a:buNone/>
            </a:pPr>
            <a:endParaRPr lang="en-US" baseline="0"/>
          </a:p>
          <a:p>
            <a:r>
              <a:rPr lang="en-US" b="1" baseline="0" dirty="0"/>
              <a:t>Systems:</a:t>
            </a:r>
            <a:r>
              <a:rPr lang="en-US" b="1" dirty="0"/>
              <a:t> </a:t>
            </a:r>
            <a:r>
              <a:rPr lang="en-US" baseline="0" dirty="0"/>
              <a:t> Are our systems enabling us to concentrate on the items we’ve identified as necessary to be a successful NOC?</a:t>
            </a:r>
            <a:r>
              <a:rPr lang="en-US" dirty="0"/>
              <a:t> </a:t>
            </a:r>
            <a:r>
              <a:rPr lang="en-US" baseline="0" dirty="0"/>
              <a:t> Do they enable our clients to be successful?</a:t>
            </a:r>
            <a:r>
              <a:rPr lang="en-US" dirty="0"/>
              <a:t> </a:t>
            </a:r>
            <a:r>
              <a:rPr lang="en-US" baseline="0" dirty="0"/>
              <a:t> Have we automated action where we can and where it counts?</a:t>
            </a:r>
            <a:endParaRPr lang="en-US" baseline="0" dirty="0">
              <a:cs typeface="Calibri"/>
            </a:endParaRPr>
          </a:p>
          <a:p>
            <a:pPr>
              <a:spcBef>
                <a:spcPts val="0"/>
              </a:spcBef>
              <a:buNone/>
            </a:pPr>
            <a:endParaRPr lang="en-US" baseline="0"/>
          </a:p>
          <a:p>
            <a:r>
              <a:rPr lang="en-US" b="1" baseline="0" dirty="0"/>
              <a:t>Service Management:</a:t>
            </a:r>
            <a:r>
              <a:rPr lang="en-US" dirty="0"/>
              <a:t>  </a:t>
            </a:r>
            <a:endParaRPr lang="en-US" baseline="0" dirty="0">
              <a:cs typeface="Calibri"/>
            </a:endParaRPr>
          </a:p>
          <a:p>
            <a:pPr>
              <a:spcBef>
                <a:spcPts val="0"/>
              </a:spcBef>
              <a:buNone/>
            </a:pPr>
            <a:endParaRPr lang="en-US" baseline="0"/>
          </a:p>
          <a:p>
            <a:pPr>
              <a:spcBef>
                <a:spcPts val="0"/>
              </a:spcBef>
              <a:buNone/>
            </a:pPr>
            <a:r>
              <a:rPr lang="en-US" baseline="0" dirty="0"/>
              <a:t>With identifying these (4) key aspects, I needed a common thread (or threads) to drive a common end.</a:t>
            </a:r>
            <a:endParaRPr lang="en-US" baseline="0" dirty="0">
              <a:cs typeface="Calibri"/>
            </a:endParaRPr>
          </a:p>
          <a:p>
            <a:pPr>
              <a:spcBef>
                <a:spcPts val="0"/>
              </a:spcBef>
              <a:buNone/>
            </a:pPr>
            <a:r>
              <a:rPr lang="en-US" baseline="0" dirty="0"/>
              <a:t>My initial focus drivers were the same then as they are today...we maintain a constant awareness of how our actions and efforts impact the following…</a:t>
            </a:r>
            <a:endParaRPr lang="en-US" baseline="0" dirty="0">
              <a:cs typeface="Calibri"/>
            </a:endParaRPr>
          </a:p>
          <a:p>
            <a:pPr>
              <a:spcBef>
                <a:spcPts val="0"/>
              </a:spcBef>
              <a:buNone/>
            </a:pPr>
            <a:endParaRPr lang="en-US" baseline="0"/>
          </a:p>
          <a:p>
            <a:pPr>
              <a:spcBef>
                <a:spcPts val="0"/>
              </a:spcBef>
              <a:buNone/>
            </a:pPr>
            <a:r>
              <a:rPr lang="en-US" baseline="0" dirty="0"/>
              <a:t>Documentation</a:t>
            </a:r>
            <a:endParaRPr lang="en-US" baseline="0" dirty="0">
              <a:cs typeface="Calibri"/>
            </a:endParaRPr>
          </a:p>
          <a:p>
            <a:pPr>
              <a:spcBef>
                <a:spcPts val="0"/>
              </a:spcBef>
              <a:buNone/>
            </a:pPr>
            <a:r>
              <a:rPr lang="en-US" baseline="0" dirty="0"/>
              <a:t>Communication</a:t>
            </a:r>
            <a:endParaRPr lang="en-US" baseline="0" dirty="0">
              <a:cs typeface="Calibri"/>
            </a:endParaRPr>
          </a:p>
          <a:p>
            <a:pPr>
              <a:spcBef>
                <a:spcPts val="0"/>
              </a:spcBef>
              <a:buNone/>
            </a:pPr>
            <a:r>
              <a:rPr lang="en-US" baseline="0" dirty="0"/>
              <a:t>MTTR</a:t>
            </a:r>
            <a:endParaRPr lang="en-US" baseline="0" dirty="0">
              <a:cs typeface="Calibri"/>
            </a:endParaRPr>
          </a:p>
          <a:p>
            <a:pPr>
              <a:spcBef>
                <a:spcPts val="0"/>
              </a:spcBef>
              <a:buNone/>
            </a:pPr>
            <a:r>
              <a:rPr lang="en-US" baseline="0" dirty="0"/>
              <a:t>Cost Management</a:t>
            </a:r>
            <a:endParaRPr lang="en-US" baseline="0" dirty="0">
              <a:cs typeface="Calibri"/>
            </a:endParaRPr>
          </a:p>
          <a:p>
            <a:pPr>
              <a:spcBef>
                <a:spcPts val="0"/>
              </a:spcBef>
              <a:buNone/>
            </a:pPr>
            <a:r>
              <a:rPr lang="en-US" baseline="0" dirty="0"/>
              <a:t>Development</a:t>
            </a:r>
            <a:endParaRPr lang="en-US" baseline="0" dirty="0">
              <a:cs typeface="Calibri"/>
            </a:endParaRPr>
          </a:p>
          <a:p>
            <a:pPr>
              <a:spcBef>
                <a:spcPts val="0"/>
              </a:spcBef>
              <a:buNone/>
            </a:pPr>
            <a:endParaRPr lang="en-US" baseline="0"/>
          </a:p>
          <a:p>
            <a:pPr>
              <a:spcBef>
                <a:spcPts val="0"/>
              </a:spcBef>
              <a:buNone/>
            </a:pPr>
            <a:r>
              <a:rPr lang="en-US" baseline="0" dirty="0"/>
              <a:t>I feel that as long as all processes and considerations maintained an awareness of these (5) drivers, we were on the right track.</a:t>
            </a:r>
            <a:endParaRPr lang="en-US" baseline="0" dirty="0">
              <a:cs typeface="Calibri"/>
            </a:endParaRPr>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3C13A6D8-FB85-4A58-8BD4-8660BCD7BDCB}" type="slidenum">
              <a:rPr lang="en-GB" smtClean="0"/>
              <a:t>10</a:t>
            </a:fld>
            <a:endParaRPr lang="en-GB"/>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2834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Due to 20 years of technology, most of which is still providing service today, the large tool box of OSS systems we’ve created to solve our visibility problems, we now must consolidate the tool set and reduce the noise by building logic and over the top dashboards while integrating machine learning with a single trusting and scalable service management and inventory tool. </a:t>
            </a:r>
          </a:p>
          <a:p>
            <a:endParaRPr lang="en-US"/>
          </a:p>
          <a:p>
            <a:r>
              <a:rPr lang="en-US"/>
              <a:t>We must build a single CMDB and inventory system with clean data that has been internally audited for accuracy. </a:t>
            </a:r>
          </a:p>
          <a:p>
            <a:endParaRPr lang="en-US"/>
          </a:p>
          <a:p>
            <a:r>
              <a:rPr lang="en-US"/>
              <a:t>And a Governance operating model and process that does not allow deviation over to any other set of unapproved processes or tools. </a:t>
            </a:r>
          </a:p>
        </p:txBody>
      </p:sp>
      <p:sp>
        <p:nvSpPr>
          <p:cNvPr id="4" name="Slide Number Placeholder 3"/>
          <p:cNvSpPr>
            <a:spLocks noGrp="1"/>
          </p:cNvSpPr>
          <p:nvPr>
            <p:ph type="sldNum" sz="quarter" idx="5"/>
          </p:nvPr>
        </p:nvSpPr>
        <p:spPr/>
        <p:txBody>
          <a:bodyPr/>
          <a:lstStyle/>
          <a:p>
            <a:pPr defTabSz="911291">
              <a:defRPr/>
            </a:pPr>
            <a:fld id="{E8233FFE-3305-4A6D-890B-9E10485122EF}" type="slidenum">
              <a:rPr lang="en-US">
                <a:solidFill>
                  <a:prstClr val="black"/>
                </a:solidFill>
                <a:latin typeface="Calibri" panose="020F0502020204030204"/>
              </a:rPr>
              <a:pPr defTabSz="911291">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855307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6A43C7-9892-4AAB-81E6-EA38ADFA54B9}"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42A7C-4350-4FBE-BD09-12E565274DD9}" type="slidenum">
              <a:rPr lang="en-US" smtClean="0"/>
              <a:t>‹#›</a:t>
            </a:fld>
            <a:endParaRPr lang="en-US"/>
          </a:p>
        </p:txBody>
      </p:sp>
    </p:spTree>
    <p:extLst>
      <p:ext uri="{BB962C8B-B14F-4D97-AF65-F5344CB8AC3E}">
        <p14:creationId xmlns:p14="http://schemas.microsoft.com/office/powerpoint/2010/main" val="3964312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6A43C7-9892-4AAB-81E6-EA38ADFA54B9}"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42A7C-4350-4FBE-BD09-12E565274DD9}" type="slidenum">
              <a:rPr lang="en-US" smtClean="0"/>
              <a:t>‹#›</a:t>
            </a:fld>
            <a:endParaRPr lang="en-US"/>
          </a:p>
        </p:txBody>
      </p:sp>
    </p:spTree>
    <p:extLst>
      <p:ext uri="{BB962C8B-B14F-4D97-AF65-F5344CB8AC3E}">
        <p14:creationId xmlns:p14="http://schemas.microsoft.com/office/powerpoint/2010/main" val="3275443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6A43C7-9892-4AAB-81E6-EA38ADFA54B9}"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42A7C-4350-4FBE-BD09-12E565274DD9}" type="slidenum">
              <a:rPr lang="en-US" smtClean="0"/>
              <a:t>‹#›</a:t>
            </a:fld>
            <a:endParaRPr lang="en-US"/>
          </a:p>
        </p:txBody>
      </p:sp>
    </p:spTree>
    <p:extLst>
      <p:ext uri="{BB962C8B-B14F-4D97-AF65-F5344CB8AC3E}">
        <p14:creationId xmlns:p14="http://schemas.microsoft.com/office/powerpoint/2010/main" val="366854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B57C3A-FE93-4ABA-BE6F-62AE3E37D8E6}"/>
              </a:ext>
            </a:extLst>
          </p:cNvPr>
          <p:cNvSpPr/>
          <p:nvPr userDrawn="1"/>
        </p:nvSpPr>
        <p:spPr>
          <a:xfrm>
            <a:off x="0" y="0"/>
            <a:ext cx="12192000" cy="604299"/>
          </a:xfrm>
          <a:prstGeom prst="rect">
            <a:avLst/>
          </a:prstGeom>
          <a:solidFill>
            <a:srgbClr val="C31B2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0960" tIns="60960" rIns="60960" bIns="60960" rtlCol="0" anchor="ctr"/>
          <a:lstStyle/>
          <a:p>
            <a:pPr algn="ctr"/>
            <a:endParaRPr lang="en-US" sz="2800">
              <a:solidFill>
                <a:schemeClr val="tx2"/>
              </a:solidFill>
              <a:latin typeface="Calibri" panose="020F0502020204030204" pitchFamily="34" charset="0"/>
              <a:ea typeface="Tahoma" panose="020B0604030504040204" pitchFamily="34" charset="0"/>
              <a:cs typeface="Tahoma" panose="020B0604030504040204" pitchFamily="34" charset="0"/>
            </a:endParaRPr>
          </a:p>
        </p:txBody>
      </p:sp>
      <p:sp>
        <p:nvSpPr>
          <p:cNvPr id="7" name="Text Placeholder 6"/>
          <p:cNvSpPr>
            <a:spLocks noGrp="1"/>
          </p:cNvSpPr>
          <p:nvPr>
            <p:ph type="body" sz="quarter" idx="10" hasCustomPrompt="1"/>
          </p:nvPr>
        </p:nvSpPr>
        <p:spPr>
          <a:xfrm>
            <a:off x="0" y="0"/>
            <a:ext cx="12192000" cy="604299"/>
          </a:xfrm>
        </p:spPr>
        <p:txBody>
          <a:bodyPr anchor="ctr"/>
          <a:lstStyle>
            <a:lvl1pPr marL="0" indent="0" algn="ctr">
              <a:buNone/>
              <a:defRPr sz="2800" baseline="0">
                <a:solidFill>
                  <a:schemeClr val="bg2"/>
                </a:solidFill>
              </a:defRPr>
            </a:lvl1pPr>
          </a:lstStyle>
          <a:p>
            <a:pPr lvl="0"/>
            <a:r>
              <a:rPr lang="en-US" sz="2800"/>
              <a:t>Insert Subject: Font Calibri, Size 21, Color white</a:t>
            </a:r>
            <a:endParaRPr lang="en-US"/>
          </a:p>
        </p:txBody>
      </p:sp>
    </p:spTree>
    <p:extLst>
      <p:ext uri="{BB962C8B-B14F-4D97-AF65-F5344CB8AC3E}">
        <p14:creationId xmlns:p14="http://schemas.microsoft.com/office/powerpoint/2010/main" val="976471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re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092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6858000"/>
          </a:xfrm>
          <a:prstGeom prst="rect">
            <a:avLst/>
          </a:prstGeom>
          <a:solidFill>
            <a:schemeClr val="accent5"/>
          </a:solidFill>
        </p:spPr>
        <p:txBody>
          <a:bodyPr/>
          <a:lstStyle>
            <a:lvl1pPr>
              <a:defRPr sz="2700" baseline="0"/>
            </a:lvl1pPr>
          </a:lstStyle>
          <a:p>
            <a:r>
              <a:rPr lang="id-ID"/>
              <a:t>Drag the Picture Here</a:t>
            </a:r>
          </a:p>
        </p:txBody>
      </p:sp>
    </p:spTree>
    <p:extLst>
      <p:ext uri="{BB962C8B-B14F-4D97-AF65-F5344CB8AC3E}">
        <p14:creationId xmlns:p14="http://schemas.microsoft.com/office/powerpoint/2010/main" val="1268693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Working Title 5">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6" name="pasted-image.pdf"/>
          <p:cNvPicPr/>
          <p:nvPr userDrawn="1"/>
        </p:nvPicPr>
        <p:blipFill>
          <a:blip r:embed="rId3" cstate="print">
            <a:extLst>
              <a:ext uri="{28A0092B-C50C-407E-A947-70E740481C1C}">
                <a14:useLocalDpi xmlns:a14="http://schemas.microsoft.com/office/drawing/2010/main"/>
              </a:ext>
            </a:extLst>
          </a:blip>
          <a:srcRect/>
          <a:stretch>
            <a:fillRect/>
          </a:stretch>
        </p:blipFill>
        <p:spPr>
          <a:xfrm>
            <a:off x="-25337" y="2561232"/>
            <a:ext cx="12242674" cy="1735536"/>
          </a:xfrm>
          <a:prstGeom prst="rect">
            <a:avLst/>
          </a:prstGeom>
          <a:ln w="12700">
            <a:miter lim="400000"/>
          </a:ln>
        </p:spPr>
      </p:pic>
      <p:pic>
        <p:nvPicPr>
          <p:cNvPr id="38" name="bar hor"/>
          <p:cNvPicPr/>
          <p:nvPr/>
        </p:nvPicPr>
        <p:blipFill>
          <a:blip r:embed="rId4" cstate="email">
            <a:extLst>
              <a:ext uri="{28A0092B-C50C-407E-A947-70E740481C1C}">
                <a14:useLocalDpi xmlns:a14="http://schemas.microsoft.com/office/drawing/2010/main"/>
              </a:ext>
            </a:extLst>
          </a:blip>
          <a:srcRect/>
          <a:stretch>
            <a:fillRect/>
          </a:stretch>
        </p:blipFill>
        <p:spPr>
          <a:xfrm>
            <a:off x="11716" y="3746450"/>
            <a:ext cx="12181172" cy="355601"/>
          </a:xfrm>
          <a:prstGeom prst="rect">
            <a:avLst/>
          </a:prstGeom>
          <a:ln w="12700">
            <a:miter lim="400000"/>
          </a:ln>
        </p:spPr>
      </p:pic>
      <p:sp>
        <p:nvSpPr>
          <p:cNvPr id="2" name="Title 1"/>
          <p:cNvSpPr>
            <a:spLocks noGrp="1"/>
          </p:cNvSpPr>
          <p:nvPr>
            <p:ph type="title"/>
          </p:nvPr>
        </p:nvSpPr>
        <p:spPr>
          <a:xfrm>
            <a:off x="457200" y="2738241"/>
            <a:ext cx="11277600" cy="1363811"/>
          </a:xfrm>
          <a:prstGeom prst="rect">
            <a:avLst/>
          </a:prstGeom>
        </p:spPr>
        <p:txBody>
          <a:bodyPr vert="horz" anchor="ctr">
            <a:noAutofit/>
          </a:bodyPr>
          <a:lstStyle>
            <a:lvl1pPr algn="ctr">
              <a:defRPr sz="5625">
                <a:solidFill>
                  <a:schemeClr val="bg1"/>
                </a:solidFill>
              </a:defRPr>
            </a:lvl1pPr>
          </a:lstStyle>
          <a:p>
            <a:r>
              <a:rPr lang="en-US"/>
              <a:t>Click to edit</a:t>
            </a:r>
          </a:p>
        </p:txBody>
      </p:sp>
    </p:spTree>
    <p:extLst>
      <p:ext uri="{BB962C8B-B14F-4D97-AF65-F5344CB8AC3E}">
        <p14:creationId xmlns:p14="http://schemas.microsoft.com/office/powerpoint/2010/main" val="267591396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6A43C7-9892-4AAB-81E6-EA38ADFA54B9}"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42A7C-4350-4FBE-BD09-12E565274DD9}" type="slidenum">
              <a:rPr lang="en-US" smtClean="0"/>
              <a:t>‹#›</a:t>
            </a:fld>
            <a:endParaRPr lang="en-US"/>
          </a:p>
        </p:txBody>
      </p:sp>
    </p:spTree>
    <p:extLst>
      <p:ext uri="{BB962C8B-B14F-4D97-AF65-F5344CB8AC3E}">
        <p14:creationId xmlns:p14="http://schemas.microsoft.com/office/powerpoint/2010/main" val="340384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6A43C7-9892-4AAB-81E6-EA38ADFA54B9}"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42A7C-4350-4FBE-BD09-12E565274DD9}" type="slidenum">
              <a:rPr lang="en-US" smtClean="0"/>
              <a:t>‹#›</a:t>
            </a:fld>
            <a:endParaRPr lang="en-US"/>
          </a:p>
        </p:txBody>
      </p:sp>
    </p:spTree>
    <p:extLst>
      <p:ext uri="{BB962C8B-B14F-4D97-AF65-F5344CB8AC3E}">
        <p14:creationId xmlns:p14="http://schemas.microsoft.com/office/powerpoint/2010/main" val="3560072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6A43C7-9892-4AAB-81E6-EA38ADFA54B9}"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42A7C-4350-4FBE-BD09-12E565274DD9}" type="slidenum">
              <a:rPr lang="en-US" smtClean="0"/>
              <a:t>‹#›</a:t>
            </a:fld>
            <a:endParaRPr lang="en-US"/>
          </a:p>
        </p:txBody>
      </p:sp>
    </p:spTree>
    <p:extLst>
      <p:ext uri="{BB962C8B-B14F-4D97-AF65-F5344CB8AC3E}">
        <p14:creationId xmlns:p14="http://schemas.microsoft.com/office/powerpoint/2010/main" val="368985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6A43C7-9892-4AAB-81E6-EA38ADFA54B9}" type="datetimeFigureOut">
              <a:rPr lang="en-US" smtClean="0"/>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142A7C-4350-4FBE-BD09-12E565274DD9}" type="slidenum">
              <a:rPr lang="en-US" smtClean="0"/>
              <a:t>‹#›</a:t>
            </a:fld>
            <a:endParaRPr lang="en-US"/>
          </a:p>
        </p:txBody>
      </p:sp>
    </p:spTree>
    <p:extLst>
      <p:ext uri="{BB962C8B-B14F-4D97-AF65-F5344CB8AC3E}">
        <p14:creationId xmlns:p14="http://schemas.microsoft.com/office/powerpoint/2010/main" val="243395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6A43C7-9892-4AAB-81E6-EA38ADFA54B9}" type="datetimeFigureOut">
              <a:rPr lang="en-US" smtClean="0"/>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142A7C-4350-4FBE-BD09-12E565274DD9}" type="slidenum">
              <a:rPr lang="en-US" smtClean="0"/>
              <a:t>‹#›</a:t>
            </a:fld>
            <a:endParaRPr lang="en-US"/>
          </a:p>
        </p:txBody>
      </p:sp>
    </p:spTree>
    <p:extLst>
      <p:ext uri="{BB962C8B-B14F-4D97-AF65-F5344CB8AC3E}">
        <p14:creationId xmlns:p14="http://schemas.microsoft.com/office/powerpoint/2010/main" val="3632669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A43C7-9892-4AAB-81E6-EA38ADFA54B9}" type="datetimeFigureOut">
              <a:rPr lang="en-US" smtClean="0"/>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142A7C-4350-4FBE-BD09-12E565274DD9}" type="slidenum">
              <a:rPr lang="en-US" smtClean="0"/>
              <a:t>‹#›</a:t>
            </a:fld>
            <a:endParaRPr lang="en-US"/>
          </a:p>
        </p:txBody>
      </p:sp>
    </p:spTree>
    <p:extLst>
      <p:ext uri="{BB962C8B-B14F-4D97-AF65-F5344CB8AC3E}">
        <p14:creationId xmlns:p14="http://schemas.microsoft.com/office/powerpoint/2010/main" val="3409780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6A43C7-9892-4AAB-81E6-EA38ADFA54B9}"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42A7C-4350-4FBE-BD09-12E565274DD9}" type="slidenum">
              <a:rPr lang="en-US" smtClean="0"/>
              <a:t>‹#›</a:t>
            </a:fld>
            <a:endParaRPr lang="en-US"/>
          </a:p>
        </p:txBody>
      </p:sp>
    </p:spTree>
    <p:extLst>
      <p:ext uri="{BB962C8B-B14F-4D97-AF65-F5344CB8AC3E}">
        <p14:creationId xmlns:p14="http://schemas.microsoft.com/office/powerpoint/2010/main" val="3826907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6A43C7-9892-4AAB-81E6-EA38ADFA54B9}"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42A7C-4350-4FBE-BD09-12E565274DD9}" type="slidenum">
              <a:rPr lang="en-US" smtClean="0"/>
              <a:t>‹#›</a:t>
            </a:fld>
            <a:endParaRPr lang="en-US"/>
          </a:p>
        </p:txBody>
      </p:sp>
    </p:spTree>
    <p:extLst>
      <p:ext uri="{BB962C8B-B14F-4D97-AF65-F5344CB8AC3E}">
        <p14:creationId xmlns:p14="http://schemas.microsoft.com/office/powerpoint/2010/main" val="2710546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A43C7-9892-4AAB-81E6-EA38ADFA54B9}" type="datetimeFigureOut">
              <a:rPr lang="en-US" smtClean="0"/>
              <a:t>12/15/2021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42A7C-4350-4FBE-BD09-12E565274DD9}" type="slidenum">
              <a:rPr lang="en-US" smtClean="0"/>
              <a:t>‹#›</a:t>
            </a:fld>
            <a:endParaRPr lang="en-US"/>
          </a:p>
        </p:txBody>
      </p:sp>
    </p:spTree>
    <p:extLst>
      <p:ext uri="{BB962C8B-B14F-4D97-AF65-F5344CB8AC3E}">
        <p14:creationId xmlns:p14="http://schemas.microsoft.com/office/powerpoint/2010/main" val="875262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hutterstock_269834507.jp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0" r="10"/>
          <a:stretch>
            <a:fillRect/>
          </a:stretch>
        </p:blipFill>
        <p:spPr>
          <a:xfrm>
            <a:off x="29595" y="0"/>
            <a:ext cx="12192000" cy="6858000"/>
          </a:xfrm>
        </p:spPr>
      </p:pic>
      <p:pic>
        <p:nvPicPr>
          <p:cNvPr id="2" name="Picture 1"/>
          <p:cNvPicPr>
            <a:picLocks noChangeAspect="1"/>
          </p:cNvPicPr>
          <p:nvPr/>
        </p:nvPicPr>
        <p:blipFill>
          <a:blip r:embed="rId4"/>
          <a:stretch>
            <a:fillRect/>
          </a:stretch>
        </p:blipFill>
        <p:spPr>
          <a:xfrm>
            <a:off x="29595" y="214184"/>
            <a:ext cx="3504437" cy="1078288"/>
          </a:xfrm>
          <a:prstGeom prst="rect">
            <a:avLst/>
          </a:prstGeom>
        </p:spPr>
      </p:pic>
      <p:sp>
        <p:nvSpPr>
          <p:cNvPr id="3" name="Rectangle 2"/>
          <p:cNvSpPr/>
          <p:nvPr/>
        </p:nvSpPr>
        <p:spPr>
          <a:xfrm>
            <a:off x="2429409" y="1292472"/>
            <a:ext cx="7527766" cy="923330"/>
          </a:xfrm>
          <a:prstGeom prst="rect">
            <a:avLst/>
          </a:prstGeom>
          <a:noFill/>
        </p:spPr>
        <p:txBody>
          <a:bodyPr wrap="none" lIns="91440" tIns="45720" rIns="91440" bIns="45720">
            <a:spAutoFit/>
          </a:bodyPr>
          <a:lstStyle/>
          <a:p>
            <a:pPr algn="ctr"/>
            <a:r>
              <a:rPr lang="en-US" sz="5400">
                <a:ln w="0"/>
                <a:effectLst>
                  <a:outerShdw blurRad="38100" dist="19050" dir="2700000" algn="tl" rotWithShape="0">
                    <a:schemeClr val="dk1">
                      <a:alpha val="40000"/>
                    </a:schemeClr>
                  </a:outerShdw>
                </a:effectLst>
              </a:rPr>
              <a:t>Operating A Network: 101</a:t>
            </a:r>
            <a:endParaRPr lang="en-US" sz="5400" b="0" cap="none" spc="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54144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377028" y="368660"/>
            <a:ext cx="1371600" cy="182563"/>
          </a:xfrm>
          <a:prstGeom prst="rect">
            <a:avLst/>
          </a:prstGeom>
        </p:spPr>
        <p:txBody>
          <a:bodyPr/>
          <a:lstStyle/>
          <a:p>
            <a:r>
              <a:rPr lang="id-ID">
                <a:latin typeface="Arial"/>
              </a:rPr>
              <a:t> </a:t>
            </a:r>
            <a:fld id="{A0012661-A7C6-484E-80FE-CF2630C25222}" type="slidenum">
              <a:rPr smtClean="0">
                <a:latin typeface="Arial"/>
              </a:rPr>
              <a:pPr/>
              <a:t>10</a:t>
            </a:fld>
            <a:endParaRPr>
              <a:latin typeface="Aria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101" y="1413302"/>
            <a:ext cx="4217061" cy="4091069"/>
          </a:xfrm>
          <a:prstGeom prst="rect">
            <a:avLst/>
          </a:prstGeom>
        </p:spPr>
      </p:pic>
      <p:sp>
        <p:nvSpPr>
          <p:cNvPr id="11" name="Rectangle 10"/>
          <p:cNvSpPr/>
          <p:nvPr/>
        </p:nvSpPr>
        <p:spPr>
          <a:xfrm>
            <a:off x="439284" y="1156053"/>
            <a:ext cx="3077861" cy="553998"/>
          </a:xfrm>
          <a:prstGeom prst="rect">
            <a:avLst/>
          </a:prstGeom>
        </p:spPr>
        <p:txBody>
          <a:bodyPr wrap="square">
            <a:spAutoFit/>
          </a:bodyPr>
          <a:lstStyle/>
          <a:p>
            <a:pPr>
              <a:lnSpc>
                <a:spcPct val="150000"/>
              </a:lnSpc>
              <a:defRPr/>
            </a:pPr>
            <a:r>
              <a:rPr lang="en-US" sz="2000" b="1">
                <a:solidFill>
                  <a:srgbClr val="0070C0"/>
                </a:solidFill>
                <a:latin typeface="Calibri" panose="020F0502020204030204" pitchFamily="34" charset="0"/>
                <a:ea typeface="MS PGothic" pitchFamily="34" charset="-128"/>
                <a:cs typeface="Arial"/>
              </a:rPr>
              <a:t>Network Management</a:t>
            </a:r>
            <a:endParaRPr lang="en-US" sz="2000" b="1">
              <a:solidFill>
                <a:srgbClr val="0070C0"/>
              </a:solidFill>
              <a:ea typeface="MS PGothic" pitchFamily="34" charset="-128"/>
              <a:cs typeface="Arial"/>
            </a:endParaRPr>
          </a:p>
        </p:txBody>
      </p:sp>
      <p:sp>
        <p:nvSpPr>
          <p:cNvPr id="13" name="Rectangle 12"/>
          <p:cNvSpPr/>
          <p:nvPr/>
        </p:nvSpPr>
        <p:spPr>
          <a:xfrm>
            <a:off x="8636132" y="1179845"/>
            <a:ext cx="2563862" cy="553998"/>
          </a:xfrm>
          <a:prstGeom prst="rect">
            <a:avLst/>
          </a:prstGeom>
        </p:spPr>
        <p:txBody>
          <a:bodyPr wrap="square">
            <a:spAutoFit/>
          </a:bodyPr>
          <a:lstStyle/>
          <a:p>
            <a:pPr>
              <a:lnSpc>
                <a:spcPct val="150000"/>
              </a:lnSpc>
              <a:defRPr/>
            </a:pPr>
            <a:r>
              <a:rPr lang="en-US" sz="2000" b="1">
                <a:solidFill>
                  <a:srgbClr val="00B050"/>
                </a:solidFill>
                <a:latin typeface="Calibri" panose="020F0502020204030204" pitchFamily="34" charset="0"/>
                <a:ea typeface="MS PGothic" pitchFamily="34" charset="-128"/>
                <a:cs typeface="Arial"/>
              </a:rPr>
              <a:t>Customer Care</a:t>
            </a:r>
            <a:endParaRPr lang="en-US" sz="2000" b="1">
              <a:solidFill>
                <a:srgbClr val="00B050"/>
              </a:solidFill>
              <a:ea typeface="MS PGothic" pitchFamily="34" charset="-128"/>
              <a:cs typeface="Arial"/>
            </a:endParaRPr>
          </a:p>
        </p:txBody>
      </p:sp>
      <p:sp>
        <p:nvSpPr>
          <p:cNvPr id="14" name="Rectangle 13"/>
          <p:cNvSpPr/>
          <p:nvPr/>
        </p:nvSpPr>
        <p:spPr>
          <a:xfrm>
            <a:off x="655813" y="4429838"/>
            <a:ext cx="1121122" cy="506292"/>
          </a:xfrm>
          <a:prstGeom prst="rect">
            <a:avLst/>
          </a:prstGeom>
        </p:spPr>
        <p:txBody>
          <a:bodyPr wrap="square">
            <a:spAutoFit/>
          </a:bodyPr>
          <a:lstStyle/>
          <a:p>
            <a:pPr>
              <a:lnSpc>
                <a:spcPct val="150000"/>
              </a:lnSpc>
              <a:defRPr/>
            </a:pPr>
            <a:r>
              <a:rPr lang="en-US" sz="2000" b="1">
                <a:solidFill>
                  <a:srgbClr val="C00000"/>
                </a:solidFill>
                <a:latin typeface="Calibri" panose="020F0502020204030204" pitchFamily="34" charset="0"/>
                <a:ea typeface="MS PGothic" pitchFamily="34" charset="-128"/>
                <a:cs typeface="Arial"/>
              </a:rPr>
              <a:t>Systems</a:t>
            </a:r>
            <a:endParaRPr lang="en-US" sz="2000" b="1">
              <a:solidFill>
                <a:srgbClr val="C00000"/>
              </a:solidFill>
              <a:ea typeface="MS PGothic" pitchFamily="34" charset="-128"/>
              <a:cs typeface="Arial"/>
            </a:endParaRPr>
          </a:p>
        </p:txBody>
      </p:sp>
      <p:sp>
        <p:nvSpPr>
          <p:cNvPr id="15" name="Rectangle 14"/>
          <p:cNvSpPr/>
          <p:nvPr/>
        </p:nvSpPr>
        <p:spPr>
          <a:xfrm>
            <a:off x="8495479" y="4429838"/>
            <a:ext cx="2563862" cy="553998"/>
          </a:xfrm>
          <a:prstGeom prst="rect">
            <a:avLst/>
          </a:prstGeom>
        </p:spPr>
        <p:txBody>
          <a:bodyPr wrap="square">
            <a:spAutoFit/>
          </a:bodyPr>
          <a:lstStyle/>
          <a:p>
            <a:pPr>
              <a:lnSpc>
                <a:spcPct val="150000"/>
              </a:lnSpc>
              <a:defRPr/>
            </a:pPr>
            <a:r>
              <a:rPr lang="en-US" sz="2000" b="1">
                <a:solidFill>
                  <a:srgbClr val="FF0000"/>
                </a:solidFill>
                <a:latin typeface="Calibri" panose="020F0502020204030204" pitchFamily="34" charset="0"/>
                <a:ea typeface="MS PGothic" pitchFamily="34" charset="-128"/>
                <a:cs typeface="Arial"/>
              </a:rPr>
              <a:t>Service Management</a:t>
            </a:r>
            <a:endParaRPr lang="en-US" sz="2000" b="1">
              <a:solidFill>
                <a:srgbClr val="FF0000"/>
              </a:solidFill>
              <a:ea typeface="MS PGothic" pitchFamily="34" charset="-128"/>
              <a:cs typeface="Arial"/>
            </a:endParaRPr>
          </a:p>
        </p:txBody>
      </p:sp>
      <p:sp>
        <p:nvSpPr>
          <p:cNvPr id="12" name="Rectangle 11"/>
          <p:cNvSpPr/>
          <p:nvPr/>
        </p:nvSpPr>
        <p:spPr>
          <a:xfrm>
            <a:off x="2598976" y="-404089"/>
            <a:ext cx="7620120" cy="1904367"/>
          </a:xfrm>
          <a:prstGeom prst="rect">
            <a:avLst/>
          </a:prstGeom>
        </p:spPr>
        <p:txBody>
          <a:bodyPr wrap="square">
            <a:spAutoFit/>
          </a:bodyPr>
          <a:lstStyle/>
          <a:p>
            <a:pPr>
              <a:lnSpc>
                <a:spcPct val="150000"/>
              </a:lnSpc>
              <a:defRPr/>
            </a:pPr>
            <a:r>
              <a:rPr lang="en-US" sz="5850" b="1">
                <a:latin typeface="Calibri" panose="020F0502020204030204" pitchFamily="34" charset="0"/>
                <a:ea typeface="MS PGothic" pitchFamily="34" charset="-128"/>
                <a:cs typeface="Arial"/>
              </a:rPr>
              <a:t>NOC Support Model</a:t>
            </a:r>
          </a:p>
          <a:p>
            <a:pPr>
              <a:lnSpc>
                <a:spcPct val="150000"/>
              </a:lnSpc>
              <a:defRPr/>
            </a:pPr>
            <a:endParaRPr lang="en-US" sz="2000" b="1">
              <a:ea typeface="MS PGothic" pitchFamily="34" charset="-128"/>
              <a:cs typeface="Arial"/>
            </a:endParaRPr>
          </a:p>
        </p:txBody>
      </p:sp>
      <p:sp>
        <p:nvSpPr>
          <p:cNvPr id="3" name="Rectangle 2"/>
          <p:cNvSpPr/>
          <p:nvPr/>
        </p:nvSpPr>
        <p:spPr>
          <a:xfrm>
            <a:off x="228656" y="6051161"/>
            <a:ext cx="11870422" cy="738664"/>
          </a:xfrm>
          <a:prstGeom prst="rect">
            <a:avLst/>
          </a:prstGeom>
        </p:spPr>
        <p:txBody>
          <a:bodyPr wrap="square">
            <a:spAutoFit/>
          </a:bodyPr>
          <a:lstStyle/>
          <a:p>
            <a:pPr>
              <a:lnSpc>
                <a:spcPct val="150000"/>
              </a:lnSpc>
              <a:defRPr/>
            </a:pPr>
            <a:r>
              <a:rPr lang="en-US" sz="1400" i="1">
                <a:latin typeface="Calibri" panose="020F0502020204030204" pitchFamily="34" charset="0"/>
                <a:ea typeface="MS PGothic" pitchFamily="34" charset="-128"/>
                <a:cs typeface="Arial"/>
              </a:rPr>
              <a:t>24x7 means “24 hours a day, 7 days a week” and is used to describe a service or department, such as network operations, that is continuous, is always available (day or night), or involves products that should run without disruption or downtime.”</a:t>
            </a:r>
          </a:p>
        </p:txBody>
      </p:sp>
      <p:sp>
        <p:nvSpPr>
          <p:cNvPr id="4" name="Rectangle 3"/>
          <p:cNvSpPr/>
          <p:nvPr/>
        </p:nvSpPr>
        <p:spPr>
          <a:xfrm>
            <a:off x="82378" y="1745684"/>
            <a:ext cx="3650723" cy="1962076"/>
          </a:xfrm>
          <a:prstGeom prst="rect">
            <a:avLst/>
          </a:prstGeom>
        </p:spPr>
        <p:txBody>
          <a:bodyPr wrap="square">
            <a:spAutoFit/>
          </a:bodyPr>
          <a:lstStyle/>
          <a:p>
            <a:pPr marL="285750" indent="-285750">
              <a:lnSpc>
                <a:spcPct val="150000"/>
              </a:lnSpc>
              <a:buFont typeface="Arial" panose="020B0604020202020204" pitchFamily="34" charset="0"/>
              <a:buChar char="•"/>
              <a:defRPr/>
            </a:pPr>
            <a:r>
              <a:rPr lang="en-US" sz="900">
                <a:latin typeface="Calibri" panose="020F0502020204030204" pitchFamily="34" charset="0"/>
                <a:ea typeface="MS PGothic" pitchFamily="34" charset="-128"/>
                <a:cs typeface="Arial"/>
              </a:rPr>
              <a:t>24x7x365 Awareness</a:t>
            </a:r>
          </a:p>
          <a:p>
            <a:pPr marL="285750" indent="-285750">
              <a:lnSpc>
                <a:spcPct val="150000"/>
              </a:lnSpc>
              <a:buFont typeface="Arial" panose="020B0604020202020204" pitchFamily="34" charset="0"/>
              <a:buChar char="•"/>
              <a:defRPr/>
            </a:pPr>
            <a:r>
              <a:rPr lang="en-US" sz="900">
                <a:latin typeface="Calibri" panose="020F0502020204030204" pitchFamily="34" charset="0"/>
                <a:ea typeface="MS PGothic" pitchFamily="34" charset="-128"/>
                <a:cs typeface="Arial"/>
              </a:rPr>
              <a:t>Awareness of Customer Needs &amp; Tendencies </a:t>
            </a:r>
          </a:p>
          <a:p>
            <a:pPr marL="285750" indent="-285750">
              <a:lnSpc>
                <a:spcPct val="150000"/>
              </a:lnSpc>
              <a:buFont typeface="Arial" panose="020B0604020202020204" pitchFamily="34" charset="0"/>
              <a:buChar char="•"/>
              <a:defRPr/>
            </a:pPr>
            <a:r>
              <a:rPr lang="en-US" sz="900">
                <a:latin typeface="Calibri" panose="020F0502020204030204" pitchFamily="34" charset="0"/>
                <a:ea typeface="MS PGothic" pitchFamily="34" charset="-128"/>
                <a:cs typeface="Arial"/>
              </a:rPr>
              <a:t>Service Level Agreements (SLAs)</a:t>
            </a:r>
          </a:p>
          <a:p>
            <a:pPr marL="285750" indent="-285750">
              <a:lnSpc>
                <a:spcPct val="150000"/>
              </a:lnSpc>
              <a:buFont typeface="Arial" panose="020B0604020202020204" pitchFamily="34" charset="0"/>
              <a:buChar char="•"/>
              <a:defRPr/>
            </a:pPr>
            <a:r>
              <a:rPr lang="en-US" sz="900">
                <a:latin typeface="Calibri" panose="020F0502020204030204" pitchFamily="34" charset="0"/>
                <a:ea typeface="MS PGothic" pitchFamily="34" charset="-128"/>
                <a:cs typeface="Arial"/>
              </a:rPr>
              <a:t>Maintenance (Reactive &amp; Proactive Prevention)</a:t>
            </a:r>
          </a:p>
          <a:p>
            <a:pPr marL="285750" indent="-285750">
              <a:lnSpc>
                <a:spcPct val="150000"/>
              </a:lnSpc>
              <a:buFont typeface="Arial" panose="020B0604020202020204" pitchFamily="34" charset="0"/>
              <a:buChar char="•"/>
              <a:defRPr/>
            </a:pPr>
            <a:r>
              <a:rPr lang="en-US" sz="900">
                <a:latin typeface="Calibri" panose="020F0502020204030204" pitchFamily="34" charset="0"/>
                <a:ea typeface="MS PGothic" pitchFamily="34" charset="-128"/>
                <a:cs typeface="Arial"/>
              </a:rPr>
              <a:t>Escalate internally and externally as needed to expedite repairs and awareness</a:t>
            </a:r>
          </a:p>
          <a:p>
            <a:pPr marL="285750" indent="-285750">
              <a:lnSpc>
                <a:spcPct val="150000"/>
              </a:lnSpc>
              <a:buFont typeface="Arial" panose="020B0604020202020204" pitchFamily="34" charset="0"/>
              <a:buChar char="•"/>
              <a:defRPr/>
            </a:pPr>
            <a:r>
              <a:rPr lang="en-US" sz="900">
                <a:latin typeface="Calibri" panose="020F0502020204030204" pitchFamily="34" charset="0"/>
                <a:ea typeface="MS PGothic" pitchFamily="34" charset="-128"/>
                <a:cs typeface="Arial"/>
              </a:rPr>
              <a:t>Evaluation of data to determine trends, chronic devices, regions, timeframes</a:t>
            </a:r>
          </a:p>
          <a:p>
            <a:pPr marL="285750" indent="-285750">
              <a:lnSpc>
                <a:spcPct val="150000"/>
              </a:lnSpc>
              <a:buFont typeface="Arial" panose="020B0604020202020204" pitchFamily="34" charset="0"/>
              <a:buChar char="•"/>
              <a:defRPr/>
            </a:pPr>
            <a:r>
              <a:rPr lang="en-US" sz="900">
                <a:latin typeface="Calibri" panose="020F0502020204030204" pitchFamily="34" charset="0"/>
                <a:ea typeface="MS PGothic" pitchFamily="34" charset="-128"/>
                <a:cs typeface="Arial"/>
              </a:rPr>
              <a:t>Network focused operators</a:t>
            </a:r>
          </a:p>
        </p:txBody>
      </p:sp>
      <p:sp>
        <p:nvSpPr>
          <p:cNvPr id="5" name="Rectangle 4"/>
          <p:cNvSpPr/>
          <p:nvPr/>
        </p:nvSpPr>
        <p:spPr>
          <a:xfrm>
            <a:off x="7789742" y="1710051"/>
            <a:ext cx="4319079" cy="1525097"/>
          </a:xfrm>
          <a:prstGeom prst="rect">
            <a:avLst/>
          </a:prstGeom>
        </p:spPr>
        <p:txBody>
          <a:bodyPr wrap="square" lIns="91440" tIns="45720" rIns="91440" bIns="45720" anchor="t">
            <a:spAutoFit/>
          </a:bodyPr>
          <a:lstStyle/>
          <a:p>
            <a:pPr marL="285750" indent="-285750">
              <a:lnSpc>
                <a:spcPct val="150000"/>
              </a:lnSpc>
              <a:buFont typeface="Arial" panose="020B0604020202020204" pitchFamily="34" charset="0"/>
              <a:buChar char="•"/>
              <a:defRPr/>
            </a:pPr>
            <a:r>
              <a:rPr lang="en-US" sz="900">
                <a:latin typeface="Calibri"/>
                <a:ea typeface="MS PGothic"/>
                <a:cs typeface="Arial"/>
              </a:rPr>
              <a:t>Answer all incoming service-related calls</a:t>
            </a:r>
          </a:p>
          <a:p>
            <a:pPr marL="285750" indent="-285750">
              <a:lnSpc>
                <a:spcPct val="150000"/>
              </a:lnSpc>
              <a:buFont typeface="Arial" panose="020B0604020202020204" pitchFamily="34" charset="0"/>
              <a:buChar char="•"/>
              <a:defRPr/>
            </a:pPr>
            <a:r>
              <a:rPr lang="en-US" sz="900">
                <a:highlight>
                  <a:srgbClr val="FFFF00"/>
                </a:highlight>
                <a:latin typeface="Calibri"/>
                <a:ea typeface="MS PGothic"/>
                <a:cs typeface="Arial"/>
              </a:rPr>
              <a:t>Troubleshoot customer service issues- </a:t>
            </a:r>
            <a:r>
              <a:rPr lang="en-US" sz="900" i="1">
                <a:highlight>
                  <a:srgbClr val="FFFF00"/>
                </a:highlight>
                <a:latin typeface="Calibri"/>
                <a:ea typeface="MS PGothic"/>
                <a:cs typeface="Arial"/>
              </a:rPr>
              <a:t>even those that are not our problem</a:t>
            </a:r>
          </a:p>
          <a:p>
            <a:pPr marL="285750" indent="-285750">
              <a:lnSpc>
                <a:spcPct val="150000"/>
              </a:lnSpc>
              <a:buFont typeface="Arial" panose="020B0604020202020204" pitchFamily="34" charset="0"/>
              <a:buChar char="•"/>
              <a:defRPr/>
            </a:pPr>
            <a:r>
              <a:rPr lang="en-US" sz="900">
                <a:latin typeface="Calibri"/>
                <a:ea typeface="MS PGothic"/>
                <a:cs typeface="Arial"/>
              </a:rPr>
              <a:t>Keep customers updated on trouble resolution progress (</a:t>
            </a:r>
            <a:r>
              <a:rPr lang="en-US" sz="900" i="1">
                <a:latin typeface="Calibri"/>
                <a:ea typeface="MS PGothic"/>
                <a:cs typeface="Arial"/>
              </a:rPr>
              <a:t>email preferred</a:t>
            </a:r>
            <a:r>
              <a:rPr lang="en-US" sz="900">
                <a:latin typeface="Calibri"/>
                <a:ea typeface="MS PGothic"/>
                <a:cs typeface="Arial"/>
              </a:rPr>
              <a:t>)</a:t>
            </a:r>
          </a:p>
          <a:p>
            <a:pPr marL="285750" indent="-285750">
              <a:lnSpc>
                <a:spcPct val="150000"/>
              </a:lnSpc>
              <a:buFont typeface="Arial" panose="020B0604020202020204" pitchFamily="34" charset="0"/>
              <a:buChar char="•"/>
              <a:defRPr/>
            </a:pPr>
            <a:r>
              <a:rPr lang="en-US" sz="900">
                <a:latin typeface="Calibri"/>
                <a:ea typeface="MS PGothic"/>
                <a:cs typeface="Arial"/>
              </a:rPr>
              <a:t>Escalation of severe or chronic customer issues; create performance improvement plans in collaboration with the Product owner, </a:t>
            </a:r>
            <a:r>
              <a:rPr lang="en-US" sz="900" err="1">
                <a:latin typeface="Calibri"/>
                <a:ea typeface="MS PGothic"/>
                <a:cs typeface="Arial"/>
              </a:rPr>
              <a:t>incld</a:t>
            </a:r>
            <a:r>
              <a:rPr lang="en-US" sz="900">
                <a:latin typeface="Calibri"/>
                <a:ea typeface="MS PGothic"/>
                <a:cs typeface="Arial"/>
              </a:rPr>
              <a:t>. Engineering &amp; Field resources.</a:t>
            </a:r>
          </a:p>
          <a:p>
            <a:pPr marL="285750" indent="-285750">
              <a:lnSpc>
                <a:spcPct val="150000"/>
              </a:lnSpc>
              <a:buFont typeface="Arial" panose="020B0604020202020204" pitchFamily="34" charset="0"/>
              <a:buChar char="•"/>
              <a:defRPr/>
            </a:pPr>
            <a:r>
              <a:rPr lang="en-US" sz="900">
                <a:latin typeface="Calibri"/>
                <a:ea typeface="MS PGothic"/>
                <a:cs typeface="Arial"/>
              </a:rPr>
              <a:t>Customer focused operators</a:t>
            </a:r>
          </a:p>
        </p:txBody>
      </p:sp>
    </p:spTree>
    <p:extLst>
      <p:ext uri="{BB962C8B-B14F-4D97-AF65-F5344CB8AC3E}">
        <p14:creationId xmlns:p14="http://schemas.microsoft.com/office/powerpoint/2010/main" val="2085629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571605" y="-6062"/>
            <a:ext cx="3951531" cy="923330"/>
          </a:xfrm>
          <a:prstGeom prst="rect">
            <a:avLst/>
          </a:prstGeom>
          <a:noFill/>
        </p:spPr>
        <p:txBody>
          <a:bodyPr wrap="none" lIns="91440" tIns="45720" rIns="91440" bIns="45720" anchor="t">
            <a:spAutoFit/>
          </a:bodyPr>
          <a:lstStyle/>
          <a:p>
            <a:pPr algn="ctr"/>
            <a:r>
              <a:rPr lang="en-US" sz="5400" dirty="0">
                <a:ln w="0"/>
                <a:effectLst>
                  <a:outerShdw blurRad="38100" dist="19050" dir="2700000" algn="tl" rotWithShape="0">
                    <a:schemeClr val="dk1">
                      <a:alpha val="40000"/>
                    </a:schemeClr>
                  </a:outerShdw>
                </a:effectLst>
              </a:rPr>
              <a:t>Your</a:t>
            </a:r>
            <a:r>
              <a:rPr lang="en-US" sz="5400" b="0" cap="none" spc="0" dirty="0">
                <a:ln w="0"/>
                <a:effectLst>
                  <a:outerShdw blurRad="38100" dist="19050" dir="2700000" algn="tl" rotWithShape="0">
                    <a:schemeClr val="dk1">
                      <a:alpha val="40000"/>
                    </a:schemeClr>
                  </a:outerShdw>
                </a:effectLst>
              </a:rPr>
              <a:t> Tool Box</a:t>
            </a:r>
          </a:p>
        </p:txBody>
      </p:sp>
      <p:sp>
        <p:nvSpPr>
          <p:cNvPr id="31" name="Text Placeholder 1"/>
          <p:cNvSpPr txBox="1">
            <a:spLocks/>
          </p:cNvSpPr>
          <p:nvPr/>
        </p:nvSpPr>
        <p:spPr>
          <a:xfrm>
            <a:off x="8084953" y="1644480"/>
            <a:ext cx="2733040" cy="400050"/>
          </a:xfrm>
          <a:prstGeom prst="rect">
            <a:avLst/>
          </a:prstGeom>
        </p:spPr>
        <p:txBody>
          <a:bodyPr vert="horz" lIns="0" tIns="45720" rIns="91440" bIns="45720" rtlCol="0" anchor="ctr">
            <a:noAutofit/>
          </a:bodyPr>
          <a:lstStyle>
            <a:lvl1pPr indent="0">
              <a:lnSpc>
                <a:spcPct val="90000"/>
              </a:lnSpc>
              <a:spcBef>
                <a:spcPts val="1000"/>
              </a:spcBef>
              <a:buFont typeface="Arial" panose="020B0604020202020204" pitchFamily="34" charset="0"/>
              <a:buNone/>
              <a:defRPr b="0" baseline="0">
                <a:solidFill>
                  <a:srgbClr val="A0A0A0"/>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600">
                <a:solidFill>
                  <a:srgbClr val="63666B"/>
                </a:solidFill>
                <a:latin typeface="+mn-lt"/>
                <a:ea typeface="Lato Light" panose="020F0502020204030203" pitchFamily="34" charset="0"/>
                <a:cs typeface="Lato Light" panose="020F0502020204030203" pitchFamily="34" charset="0"/>
              </a:rPr>
              <a:t>Service Assurance</a:t>
            </a:r>
          </a:p>
        </p:txBody>
      </p:sp>
      <p:cxnSp>
        <p:nvCxnSpPr>
          <p:cNvPr id="32" name="Straight Connector 31"/>
          <p:cNvCxnSpPr/>
          <p:nvPr/>
        </p:nvCxnSpPr>
        <p:spPr>
          <a:xfrm>
            <a:off x="358190" y="2036180"/>
            <a:ext cx="3200400" cy="0"/>
          </a:xfrm>
          <a:prstGeom prst="line">
            <a:avLst/>
          </a:prstGeom>
          <a:ln w="38100">
            <a:gradFill flip="none" rotWithShape="1">
              <a:gsLst>
                <a:gs pos="0">
                  <a:schemeClr val="bg1"/>
                </a:gs>
                <a:gs pos="54000">
                  <a:srgbClr val="BFBFBF"/>
                </a:gs>
                <a:gs pos="100000">
                  <a:srgbClr val="0083C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3" name="Text Placeholder 1"/>
          <p:cNvSpPr txBox="1">
            <a:spLocks/>
          </p:cNvSpPr>
          <p:nvPr/>
        </p:nvSpPr>
        <p:spPr>
          <a:xfrm>
            <a:off x="4221570" y="1644480"/>
            <a:ext cx="2879131" cy="400050"/>
          </a:xfrm>
          <a:prstGeom prst="rect">
            <a:avLst/>
          </a:prstGeom>
        </p:spPr>
        <p:txBody>
          <a:bodyPr vert="horz" lIns="0" tIns="45720" rIns="91440" bIns="45720" rtlCol="0" anchor="ctr">
            <a:noAutofit/>
          </a:bodyPr>
          <a:lstStyle>
            <a:lvl1pPr indent="0">
              <a:lnSpc>
                <a:spcPct val="90000"/>
              </a:lnSpc>
              <a:spcBef>
                <a:spcPts val="1000"/>
              </a:spcBef>
              <a:buFont typeface="Arial" panose="020B0604020202020204" pitchFamily="34" charset="0"/>
              <a:buNone/>
              <a:defRPr b="0" baseline="0">
                <a:solidFill>
                  <a:srgbClr val="A0A0A0"/>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600">
                <a:solidFill>
                  <a:srgbClr val="63666B"/>
                </a:solidFill>
                <a:latin typeface="+mn-lt"/>
                <a:ea typeface="Lato Light" panose="020F0502020204030203" pitchFamily="34" charset="0"/>
                <a:cs typeface="Lato Light" panose="020F0502020204030203" pitchFamily="34" charset="0"/>
              </a:rPr>
              <a:t>Performance Management</a:t>
            </a:r>
          </a:p>
        </p:txBody>
      </p:sp>
      <p:cxnSp>
        <p:nvCxnSpPr>
          <p:cNvPr id="34" name="Straight Connector 33"/>
          <p:cNvCxnSpPr/>
          <p:nvPr/>
        </p:nvCxnSpPr>
        <p:spPr>
          <a:xfrm>
            <a:off x="4221571" y="2036180"/>
            <a:ext cx="3200400" cy="0"/>
          </a:xfrm>
          <a:prstGeom prst="line">
            <a:avLst/>
          </a:prstGeom>
          <a:ln w="38100">
            <a:gradFill flip="none" rotWithShape="1">
              <a:gsLst>
                <a:gs pos="0">
                  <a:schemeClr val="bg1"/>
                </a:gs>
                <a:gs pos="54000">
                  <a:srgbClr val="BFBFBF"/>
                </a:gs>
                <a:gs pos="100000">
                  <a:srgbClr val="0083C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5" name="Text Placeholder 1"/>
          <p:cNvSpPr txBox="1">
            <a:spLocks/>
          </p:cNvSpPr>
          <p:nvPr/>
        </p:nvSpPr>
        <p:spPr>
          <a:xfrm>
            <a:off x="359376" y="1644480"/>
            <a:ext cx="2733040" cy="400050"/>
          </a:xfrm>
          <a:prstGeom prst="rect">
            <a:avLst/>
          </a:prstGeom>
        </p:spPr>
        <p:txBody>
          <a:bodyPr vert="horz" lIns="0" tIns="45720" rIns="91440" bIns="45720" rtlCol="0" anchor="ctr">
            <a:noAutofit/>
          </a:bodyPr>
          <a:lstStyle>
            <a:lvl1pPr indent="0">
              <a:lnSpc>
                <a:spcPct val="90000"/>
              </a:lnSpc>
              <a:spcBef>
                <a:spcPts val="1000"/>
              </a:spcBef>
              <a:buFont typeface="Arial" panose="020B0604020202020204" pitchFamily="34" charset="0"/>
              <a:buNone/>
              <a:defRPr b="0" baseline="0">
                <a:solidFill>
                  <a:srgbClr val="A0A0A0"/>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600">
                <a:solidFill>
                  <a:srgbClr val="63666B"/>
                </a:solidFill>
                <a:latin typeface="+mn-lt"/>
                <a:ea typeface="Lato Light" panose="020F0502020204030203" pitchFamily="34" charset="0"/>
                <a:cs typeface="Lato Light" panose="020F0502020204030203" pitchFamily="34" charset="0"/>
              </a:rPr>
              <a:t>Fault Management</a:t>
            </a:r>
          </a:p>
        </p:txBody>
      </p:sp>
      <p:cxnSp>
        <p:nvCxnSpPr>
          <p:cNvPr id="36" name="Straight Connector 35"/>
          <p:cNvCxnSpPr/>
          <p:nvPr/>
        </p:nvCxnSpPr>
        <p:spPr>
          <a:xfrm>
            <a:off x="8084953" y="2036180"/>
            <a:ext cx="3200400" cy="0"/>
          </a:xfrm>
          <a:prstGeom prst="line">
            <a:avLst/>
          </a:prstGeom>
          <a:ln w="38100">
            <a:gradFill flip="none" rotWithShape="1">
              <a:gsLst>
                <a:gs pos="0">
                  <a:schemeClr val="bg1"/>
                </a:gs>
                <a:gs pos="54000">
                  <a:srgbClr val="BFBFBF"/>
                </a:gs>
                <a:gs pos="100000">
                  <a:srgbClr val="0083C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37" name="Picture 4" descr="Alert notifications for performance management too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0171" y="2436078"/>
            <a:ext cx="2743200" cy="1449712"/>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8459166" y="4047408"/>
            <a:ext cx="2909176" cy="276999"/>
          </a:xfrm>
          <a:prstGeom prst="rect">
            <a:avLst/>
          </a:prstGeom>
          <a:noFill/>
        </p:spPr>
        <p:txBody>
          <a:bodyPr wrap="square" rtlCol="0">
            <a:spAutoFit/>
          </a:bodyPr>
          <a:lstStyle/>
          <a:p>
            <a:pPr algn="ctr"/>
            <a:r>
              <a:rPr lang="en-US" sz="1200" i="1">
                <a:solidFill>
                  <a:srgbClr val="63666B"/>
                </a:solidFill>
              </a:rPr>
              <a:t>Top-down view of network performance</a:t>
            </a:r>
          </a:p>
        </p:txBody>
      </p:sp>
      <p:sp>
        <p:nvSpPr>
          <p:cNvPr id="39" name="TextBox 38"/>
          <p:cNvSpPr txBox="1"/>
          <p:nvPr/>
        </p:nvSpPr>
        <p:spPr>
          <a:xfrm>
            <a:off x="4428218" y="4047408"/>
            <a:ext cx="2787026" cy="276999"/>
          </a:xfrm>
          <a:prstGeom prst="rect">
            <a:avLst/>
          </a:prstGeom>
          <a:noFill/>
        </p:spPr>
        <p:txBody>
          <a:bodyPr wrap="square" rtlCol="0">
            <a:spAutoFit/>
          </a:bodyPr>
          <a:lstStyle/>
          <a:p>
            <a:pPr algn="ctr"/>
            <a:r>
              <a:rPr lang="en-US" sz="1200" i="1">
                <a:solidFill>
                  <a:srgbClr val="63666B"/>
                </a:solidFill>
              </a:rPr>
              <a:t>Uptime statistics of network over time</a:t>
            </a:r>
          </a:p>
        </p:txBody>
      </p:sp>
      <p:sp>
        <p:nvSpPr>
          <p:cNvPr id="40" name="TextBox 39"/>
          <p:cNvSpPr txBox="1"/>
          <p:nvPr/>
        </p:nvSpPr>
        <p:spPr>
          <a:xfrm>
            <a:off x="476364" y="4047408"/>
            <a:ext cx="2963971" cy="276999"/>
          </a:xfrm>
          <a:prstGeom prst="rect">
            <a:avLst/>
          </a:prstGeom>
          <a:noFill/>
        </p:spPr>
        <p:txBody>
          <a:bodyPr wrap="square" rtlCol="0">
            <a:spAutoFit/>
          </a:bodyPr>
          <a:lstStyle/>
          <a:p>
            <a:pPr algn="ctr"/>
            <a:r>
              <a:rPr lang="en-US" sz="1200" i="1">
                <a:solidFill>
                  <a:srgbClr val="63666B"/>
                </a:solidFill>
              </a:rPr>
              <a:t>List of alerts for manager to resolve</a:t>
            </a:r>
          </a:p>
        </p:txBody>
      </p:sp>
      <p:pic>
        <p:nvPicPr>
          <p:cNvPr id="41" name="Picture 40" descr="https://www.federos.com/wp-content/uploads/2020/03/Assure1-v5-Services-Dashboard-Dark-The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2154" y="2397910"/>
            <a:ext cx="2743200" cy="153403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A desktop window showing how network fault management improves device suppo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844" y="2416226"/>
            <a:ext cx="2787026" cy="148941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a:picLocks noChangeAspect="1"/>
          </p:cNvPicPr>
          <p:nvPr/>
        </p:nvPicPr>
        <p:blipFill>
          <a:blip r:embed="rId5"/>
          <a:stretch>
            <a:fillRect/>
          </a:stretch>
        </p:blipFill>
        <p:spPr>
          <a:xfrm>
            <a:off x="616172" y="4759267"/>
            <a:ext cx="2708698" cy="1420236"/>
          </a:xfrm>
          <a:prstGeom prst="rect">
            <a:avLst/>
          </a:prstGeom>
        </p:spPr>
      </p:pic>
      <p:pic>
        <p:nvPicPr>
          <p:cNvPr id="44" name="Picture 43"/>
          <p:cNvPicPr>
            <a:picLocks noChangeAspect="1"/>
          </p:cNvPicPr>
          <p:nvPr/>
        </p:nvPicPr>
        <p:blipFill>
          <a:blip r:embed="rId6"/>
          <a:stretch>
            <a:fillRect/>
          </a:stretch>
        </p:blipFill>
        <p:spPr>
          <a:xfrm>
            <a:off x="4137890" y="5122492"/>
            <a:ext cx="3504957" cy="843174"/>
          </a:xfrm>
          <a:prstGeom prst="rect">
            <a:avLst/>
          </a:prstGeom>
        </p:spPr>
      </p:pic>
      <p:pic>
        <p:nvPicPr>
          <p:cNvPr id="45" name="Picture 44"/>
          <p:cNvPicPr>
            <a:picLocks noChangeAspect="1"/>
          </p:cNvPicPr>
          <p:nvPr/>
        </p:nvPicPr>
        <p:blipFill>
          <a:blip r:embed="rId7"/>
          <a:stretch>
            <a:fillRect/>
          </a:stretch>
        </p:blipFill>
        <p:spPr>
          <a:xfrm>
            <a:off x="8632640" y="5122492"/>
            <a:ext cx="2624528" cy="843174"/>
          </a:xfrm>
          <a:prstGeom prst="rect">
            <a:avLst/>
          </a:prstGeom>
        </p:spPr>
      </p:pic>
      <p:sp>
        <p:nvSpPr>
          <p:cNvPr id="46" name="TextBox 45"/>
          <p:cNvSpPr txBox="1"/>
          <p:nvPr/>
        </p:nvSpPr>
        <p:spPr>
          <a:xfrm>
            <a:off x="379187" y="5968398"/>
            <a:ext cx="2963971" cy="276999"/>
          </a:xfrm>
          <a:prstGeom prst="rect">
            <a:avLst/>
          </a:prstGeom>
          <a:noFill/>
        </p:spPr>
        <p:txBody>
          <a:bodyPr wrap="square" rtlCol="0">
            <a:spAutoFit/>
          </a:bodyPr>
          <a:lstStyle/>
          <a:p>
            <a:pPr algn="ctr"/>
            <a:r>
              <a:rPr lang="en-US" sz="1200" i="1">
                <a:solidFill>
                  <a:srgbClr val="63666B"/>
                </a:solidFill>
              </a:rPr>
              <a:t>Customer and Circuit Information</a:t>
            </a:r>
          </a:p>
        </p:txBody>
      </p:sp>
      <p:sp>
        <p:nvSpPr>
          <p:cNvPr id="47" name="TextBox 46"/>
          <p:cNvSpPr txBox="1"/>
          <p:nvPr/>
        </p:nvSpPr>
        <p:spPr>
          <a:xfrm>
            <a:off x="8462918" y="5943170"/>
            <a:ext cx="2963971" cy="276999"/>
          </a:xfrm>
          <a:prstGeom prst="rect">
            <a:avLst/>
          </a:prstGeom>
          <a:noFill/>
        </p:spPr>
        <p:txBody>
          <a:bodyPr wrap="square" rtlCol="0">
            <a:spAutoFit/>
          </a:bodyPr>
          <a:lstStyle/>
          <a:p>
            <a:pPr algn="ctr"/>
            <a:r>
              <a:rPr lang="en-US" sz="1200" i="1">
                <a:solidFill>
                  <a:srgbClr val="63666B"/>
                </a:solidFill>
              </a:rPr>
              <a:t>ITSM</a:t>
            </a:r>
          </a:p>
        </p:txBody>
      </p:sp>
      <p:sp>
        <p:nvSpPr>
          <p:cNvPr id="20" name="TextBox 19">
            <a:extLst>
              <a:ext uri="{FF2B5EF4-FFF2-40B4-BE49-F238E27FC236}">
                <a16:creationId xmlns:a16="http://schemas.microsoft.com/office/drawing/2014/main" id="{F7E70999-0F70-44CE-BA11-F78606B13F12}"/>
              </a:ext>
            </a:extLst>
          </p:cNvPr>
          <p:cNvSpPr txBox="1"/>
          <p:nvPr/>
        </p:nvSpPr>
        <p:spPr>
          <a:xfrm>
            <a:off x="4520055" y="5968398"/>
            <a:ext cx="2963971" cy="276999"/>
          </a:xfrm>
          <a:prstGeom prst="rect">
            <a:avLst/>
          </a:prstGeom>
          <a:noFill/>
        </p:spPr>
        <p:txBody>
          <a:bodyPr wrap="square" lIns="91440" tIns="45720" rIns="91440" bIns="45720" rtlCol="0" anchor="t">
            <a:spAutoFit/>
          </a:bodyPr>
          <a:lstStyle/>
          <a:p>
            <a:pPr algn="ctr"/>
            <a:r>
              <a:rPr lang="en-US" sz="1200" i="1" dirty="0">
                <a:solidFill>
                  <a:srgbClr val="63666B"/>
                </a:solidFill>
                <a:cs typeface="Calibri"/>
              </a:rPr>
              <a:t>Outside Plant Information</a:t>
            </a:r>
          </a:p>
        </p:txBody>
      </p:sp>
    </p:spTree>
    <p:extLst>
      <p:ext uri="{BB962C8B-B14F-4D97-AF65-F5344CB8AC3E}">
        <p14:creationId xmlns:p14="http://schemas.microsoft.com/office/powerpoint/2010/main" val="3640665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4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3" descr="Map&#10;&#10;Description automatically generated">
            <a:extLst>
              <a:ext uri="{FF2B5EF4-FFF2-40B4-BE49-F238E27FC236}">
                <a16:creationId xmlns:a16="http://schemas.microsoft.com/office/drawing/2014/main" id="{9FEB4BF2-63D2-434A-9754-7BB31E9714C3}"/>
              </a:ext>
            </a:extLst>
          </p:cNvPr>
          <p:cNvPicPr>
            <a:picLocks noChangeAspect="1"/>
          </p:cNvPicPr>
          <p:nvPr/>
        </p:nvPicPr>
        <p:blipFill>
          <a:blip r:embed="rId3"/>
          <a:stretch>
            <a:fillRect/>
          </a:stretch>
        </p:blipFill>
        <p:spPr>
          <a:xfrm>
            <a:off x="702427" y="1525267"/>
            <a:ext cx="6299200" cy="5037494"/>
          </a:xfrm>
          <a:prstGeom prst="rect">
            <a:avLst/>
          </a:prstGeom>
        </p:spPr>
      </p:pic>
      <p:pic>
        <p:nvPicPr>
          <p:cNvPr id="4" name="Picture 4">
            <a:extLst>
              <a:ext uri="{FF2B5EF4-FFF2-40B4-BE49-F238E27FC236}">
                <a16:creationId xmlns:a16="http://schemas.microsoft.com/office/drawing/2014/main" id="{08D75BB8-5315-4D22-90BB-3A9CB2CB1DDD}"/>
              </a:ext>
            </a:extLst>
          </p:cNvPr>
          <p:cNvPicPr>
            <a:picLocks noChangeAspect="1"/>
          </p:cNvPicPr>
          <p:nvPr/>
        </p:nvPicPr>
        <p:blipFill>
          <a:blip r:embed="rId4"/>
          <a:stretch>
            <a:fillRect/>
          </a:stretch>
        </p:blipFill>
        <p:spPr>
          <a:xfrm>
            <a:off x="6559973" y="1463523"/>
            <a:ext cx="5156200" cy="2608036"/>
          </a:xfrm>
          <a:prstGeom prst="rect">
            <a:avLst/>
          </a:prstGeom>
        </p:spPr>
      </p:pic>
      <p:pic>
        <p:nvPicPr>
          <p:cNvPr id="5" name="Picture 6">
            <a:extLst>
              <a:ext uri="{FF2B5EF4-FFF2-40B4-BE49-F238E27FC236}">
                <a16:creationId xmlns:a16="http://schemas.microsoft.com/office/drawing/2014/main" id="{5D6D83DF-E9D0-4FAC-903C-742F60EC02A8}"/>
              </a:ext>
            </a:extLst>
          </p:cNvPr>
          <p:cNvPicPr>
            <a:picLocks noChangeAspect="1"/>
          </p:cNvPicPr>
          <p:nvPr/>
        </p:nvPicPr>
        <p:blipFill>
          <a:blip r:embed="rId5"/>
          <a:stretch>
            <a:fillRect/>
          </a:stretch>
        </p:blipFill>
        <p:spPr>
          <a:xfrm>
            <a:off x="6153574" y="4076488"/>
            <a:ext cx="5738283" cy="2611123"/>
          </a:xfrm>
          <a:prstGeom prst="rect">
            <a:avLst/>
          </a:prstGeom>
        </p:spPr>
      </p:pic>
      <p:sp>
        <p:nvSpPr>
          <p:cNvPr id="7" name="Rectangle 6">
            <a:extLst>
              <a:ext uri="{FF2B5EF4-FFF2-40B4-BE49-F238E27FC236}">
                <a16:creationId xmlns:a16="http://schemas.microsoft.com/office/drawing/2014/main" id="{AADECFF6-034E-4A39-89BE-EA4BDAB66236}"/>
              </a:ext>
            </a:extLst>
          </p:cNvPr>
          <p:cNvSpPr/>
          <p:nvPr/>
        </p:nvSpPr>
        <p:spPr>
          <a:xfrm>
            <a:off x="2629456" y="-383769"/>
            <a:ext cx="7620120" cy="1904367"/>
          </a:xfrm>
          <a:prstGeom prst="rect">
            <a:avLst/>
          </a:prstGeom>
        </p:spPr>
        <p:txBody>
          <a:bodyPr wrap="square" lIns="91440" tIns="45720" rIns="91440" bIns="45720" anchor="t">
            <a:spAutoFit/>
          </a:bodyPr>
          <a:lstStyle/>
          <a:p>
            <a:pPr>
              <a:lnSpc>
                <a:spcPct val="150000"/>
              </a:lnSpc>
              <a:defRPr/>
            </a:pPr>
            <a:r>
              <a:rPr lang="en-US" sz="5850" b="1">
                <a:latin typeface="Calibri"/>
                <a:ea typeface="MS PGothic"/>
                <a:cs typeface="Arial"/>
              </a:rPr>
              <a:t>Single Pane of Glass</a:t>
            </a:r>
            <a:endParaRPr lang="en-US"/>
          </a:p>
          <a:p>
            <a:pPr>
              <a:lnSpc>
                <a:spcPct val="150000"/>
              </a:lnSpc>
              <a:defRPr/>
            </a:pPr>
            <a:endParaRPr lang="en-US" sz="2000" b="1">
              <a:ea typeface="MS PGothic" pitchFamily="34" charset="-128"/>
              <a:cs typeface="Arial"/>
            </a:endParaRPr>
          </a:p>
        </p:txBody>
      </p:sp>
    </p:spTree>
    <p:extLst>
      <p:ext uri="{BB962C8B-B14F-4D97-AF65-F5344CB8AC3E}">
        <p14:creationId xmlns:p14="http://schemas.microsoft.com/office/powerpoint/2010/main" val="2862459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D42414-4E88-4E51-B716-8DE249E0D540}"/>
              </a:ext>
            </a:extLst>
          </p:cNvPr>
          <p:cNvSpPr txBox="1"/>
          <p:nvPr/>
        </p:nvSpPr>
        <p:spPr>
          <a:xfrm>
            <a:off x="1288212" y="446406"/>
            <a:ext cx="1367844" cy="307777"/>
          </a:xfrm>
          <a:prstGeom prst="rect">
            <a:avLst/>
          </a:prstGeom>
          <a:noFill/>
        </p:spPr>
        <p:txBody>
          <a:bodyPr wrap="square" rtlCol="0">
            <a:spAutoFit/>
          </a:bodyPr>
          <a:lstStyle/>
          <a:p>
            <a:r>
              <a:rPr lang="en-US" sz="1400" b="1"/>
              <a:t>Tier I Analysts</a:t>
            </a:r>
          </a:p>
        </p:txBody>
      </p:sp>
      <p:sp>
        <p:nvSpPr>
          <p:cNvPr id="5" name="TextBox 4">
            <a:extLst>
              <a:ext uri="{FF2B5EF4-FFF2-40B4-BE49-F238E27FC236}">
                <a16:creationId xmlns:a16="http://schemas.microsoft.com/office/drawing/2014/main" id="{4F55547C-16F7-465B-ADFD-C5AAB791AB93}"/>
              </a:ext>
            </a:extLst>
          </p:cNvPr>
          <p:cNvSpPr txBox="1"/>
          <p:nvPr/>
        </p:nvSpPr>
        <p:spPr>
          <a:xfrm>
            <a:off x="1265968" y="2360426"/>
            <a:ext cx="1533479" cy="307777"/>
          </a:xfrm>
          <a:prstGeom prst="rect">
            <a:avLst/>
          </a:prstGeom>
          <a:noFill/>
        </p:spPr>
        <p:txBody>
          <a:bodyPr wrap="square" rtlCol="0">
            <a:spAutoFit/>
          </a:bodyPr>
          <a:lstStyle/>
          <a:p>
            <a:r>
              <a:rPr lang="en-US" sz="1400" b="1"/>
              <a:t>Tier II Technicians</a:t>
            </a:r>
          </a:p>
        </p:txBody>
      </p:sp>
      <p:sp>
        <p:nvSpPr>
          <p:cNvPr id="6" name="TextBox 5">
            <a:extLst>
              <a:ext uri="{FF2B5EF4-FFF2-40B4-BE49-F238E27FC236}">
                <a16:creationId xmlns:a16="http://schemas.microsoft.com/office/drawing/2014/main" id="{F75BDFF5-7134-42C8-AA8D-F0961E3C5478}"/>
              </a:ext>
            </a:extLst>
          </p:cNvPr>
          <p:cNvSpPr txBox="1"/>
          <p:nvPr/>
        </p:nvSpPr>
        <p:spPr>
          <a:xfrm>
            <a:off x="1265968" y="4227282"/>
            <a:ext cx="1460752" cy="307777"/>
          </a:xfrm>
          <a:prstGeom prst="rect">
            <a:avLst/>
          </a:prstGeom>
          <a:noFill/>
        </p:spPr>
        <p:txBody>
          <a:bodyPr wrap="square" rtlCol="0">
            <a:spAutoFit/>
          </a:bodyPr>
          <a:lstStyle/>
          <a:p>
            <a:r>
              <a:rPr lang="en-US" sz="1400" b="1"/>
              <a:t>Tier III Engineers</a:t>
            </a:r>
          </a:p>
        </p:txBody>
      </p:sp>
      <p:sp>
        <p:nvSpPr>
          <p:cNvPr id="7" name="Rectangle 6">
            <a:extLst>
              <a:ext uri="{FF2B5EF4-FFF2-40B4-BE49-F238E27FC236}">
                <a16:creationId xmlns:a16="http://schemas.microsoft.com/office/drawing/2014/main" id="{CF0B3FE1-3425-4407-896F-36418B7DCAC7}"/>
              </a:ext>
            </a:extLst>
          </p:cNvPr>
          <p:cNvSpPr/>
          <p:nvPr/>
        </p:nvSpPr>
        <p:spPr>
          <a:xfrm>
            <a:off x="1288212" y="764764"/>
            <a:ext cx="10133900" cy="791360"/>
          </a:xfrm>
          <a:prstGeom prst="rect">
            <a:avLst/>
          </a:prstGeom>
          <a:solidFill>
            <a:schemeClr val="bg1"/>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B9B26BD-925A-40AD-A4C5-47AA8FED24EB}"/>
              </a:ext>
            </a:extLst>
          </p:cNvPr>
          <p:cNvPicPr>
            <a:picLocks noChangeAspect="1"/>
          </p:cNvPicPr>
          <p:nvPr/>
        </p:nvPicPr>
        <p:blipFill>
          <a:blip r:embed="rId3"/>
          <a:stretch>
            <a:fillRect/>
          </a:stretch>
        </p:blipFill>
        <p:spPr>
          <a:xfrm>
            <a:off x="2776757" y="883944"/>
            <a:ext cx="691348" cy="471667"/>
          </a:xfrm>
          <a:prstGeom prst="rect">
            <a:avLst/>
          </a:prstGeom>
        </p:spPr>
      </p:pic>
      <p:pic>
        <p:nvPicPr>
          <p:cNvPr id="11" name="Picture 10">
            <a:extLst>
              <a:ext uri="{FF2B5EF4-FFF2-40B4-BE49-F238E27FC236}">
                <a16:creationId xmlns:a16="http://schemas.microsoft.com/office/drawing/2014/main" id="{EA5E3634-A559-4B23-9ED1-ED75C7DE55D7}"/>
              </a:ext>
            </a:extLst>
          </p:cNvPr>
          <p:cNvPicPr>
            <a:picLocks noChangeAspect="1"/>
          </p:cNvPicPr>
          <p:nvPr/>
        </p:nvPicPr>
        <p:blipFill>
          <a:blip r:embed="rId3"/>
          <a:stretch>
            <a:fillRect/>
          </a:stretch>
        </p:blipFill>
        <p:spPr>
          <a:xfrm>
            <a:off x="4279294" y="909720"/>
            <a:ext cx="691348" cy="471667"/>
          </a:xfrm>
          <a:prstGeom prst="rect">
            <a:avLst/>
          </a:prstGeom>
        </p:spPr>
      </p:pic>
      <p:pic>
        <p:nvPicPr>
          <p:cNvPr id="12" name="Picture 11">
            <a:extLst>
              <a:ext uri="{FF2B5EF4-FFF2-40B4-BE49-F238E27FC236}">
                <a16:creationId xmlns:a16="http://schemas.microsoft.com/office/drawing/2014/main" id="{C51AC722-346D-40EB-A8BD-4DE3BC0B2A9A}"/>
              </a:ext>
            </a:extLst>
          </p:cNvPr>
          <p:cNvPicPr>
            <a:picLocks noChangeAspect="1"/>
          </p:cNvPicPr>
          <p:nvPr/>
        </p:nvPicPr>
        <p:blipFill>
          <a:blip r:embed="rId3"/>
          <a:stretch>
            <a:fillRect/>
          </a:stretch>
        </p:blipFill>
        <p:spPr>
          <a:xfrm>
            <a:off x="5360818" y="909721"/>
            <a:ext cx="691348" cy="471667"/>
          </a:xfrm>
          <a:prstGeom prst="rect">
            <a:avLst/>
          </a:prstGeom>
        </p:spPr>
      </p:pic>
      <p:pic>
        <p:nvPicPr>
          <p:cNvPr id="13" name="Picture 12">
            <a:extLst>
              <a:ext uri="{FF2B5EF4-FFF2-40B4-BE49-F238E27FC236}">
                <a16:creationId xmlns:a16="http://schemas.microsoft.com/office/drawing/2014/main" id="{85E1F345-E19C-4167-A1FA-7F2433B3D2B5}"/>
              </a:ext>
            </a:extLst>
          </p:cNvPr>
          <p:cNvPicPr>
            <a:picLocks noChangeAspect="1"/>
          </p:cNvPicPr>
          <p:nvPr/>
        </p:nvPicPr>
        <p:blipFill>
          <a:blip r:embed="rId3"/>
          <a:stretch>
            <a:fillRect/>
          </a:stretch>
        </p:blipFill>
        <p:spPr>
          <a:xfrm>
            <a:off x="7120405" y="883941"/>
            <a:ext cx="691348" cy="471667"/>
          </a:xfrm>
          <a:prstGeom prst="rect">
            <a:avLst/>
          </a:prstGeom>
        </p:spPr>
      </p:pic>
      <p:pic>
        <p:nvPicPr>
          <p:cNvPr id="14" name="Picture 13">
            <a:extLst>
              <a:ext uri="{FF2B5EF4-FFF2-40B4-BE49-F238E27FC236}">
                <a16:creationId xmlns:a16="http://schemas.microsoft.com/office/drawing/2014/main" id="{2DE4C0E1-391D-43EE-AC94-909B4A24CEDC}"/>
              </a:ext>
            </a:extLst>
          </p:cNvPr>
          <p:cNvPicPr>
            <a:picLocks noChangeAspect="1"/>
          </p:cNvPicPr>
          <p:nvPr/>
        </p:nvPicPr>
        <p:blipFill>
          <a:blip r:embed="rId3"/>
          <a:stretch>
            <a:fillRect/>
          </a:stretch>
        </p:blipFill>
        <p:spPr>
          <a:xfrm>
            <a:off x="8060221" y="883942"/>
            <a:ext cx="691348" cy="471667"/>
          </a:xfrm>
          <a:prstGeom prst="rect">
            <a:avLst/>
          </a:prstGeom>
        </p:spPr>
      </p:pic>
      <p:pic>
        <p:nvPicPr>
          <p:cNvPr id="15" name="Picture 14">
            <a:extLst>
              <a:ext uri="{FF2B5EF4-FFF2-40B4-BE49-F238E27FC236}">
                <a16:creationId xmlns:a16="http://schemas.microsoft.com/office/drawing/2014/main" id="{D35085A4-1F8E-446C-96AF-DC73168B3FD9}"/>
              </a:ext>
            </a:extLst>
          </p:cNvPr>
          <p:cNvPicPr>
            <a:picLocks noChangeAspect="1"/>
          </p:cNvPicPr>
          <p:nvPr/>
        </p:nvPicPr>
        <p:blipFill>
          <a:blip r:embed="rId3"/>
          <a:stretch>
            <a:fillRect/>
          </a:stretch>
        </p:blipFill>
        <p:spPr>
          <a:xfrm>
            <a:off x="1630529" y="883944"/>
            <a:ext cx="691348" cy="471667"/>
          </a:xfrm>
          <a:prstGeom prst="rect">
            <a:avLst/>
          </a:prstGeom>
        </p:spPr>
      </p:pic>
      <p:pic>
        <p:nvPicPr>
          <p:cNvPr id="16" name="Picture 15">
            <a:extLst>
              <a:ext uri="{FF2B5EF4-FFF2-40B4-BE49-F238E27FC236}">
                <a16:creationId xmlns:a16="http://schemas.microsoft.com/office/drawing/2014/main" id="{1C707B6E-FA6A-43C5-877F-B031FAF34DFD}"/>
              </a:ext>
            </a:extLst>
          </p:cNvPr>
          <p:cNvPicPr>
            <a:picLocks noChangeAspect="1"/>
          </p:cNvPicPr>
          <p:nvPr/>
        </p:nvPicPr>
        <p:blipFill>
          <a:blip r:embed="rId3"/>
          <a:stretch>
            <a:fillRect/>
          </a:stretch>
        </p:blipFill>
        <p:spPr>
          <a:xfrm>
            <a:off x="9571341" y="909721"/>
            <a:ext cx="691348" cy="471667"/>
          </a:xfrm>
          <a:prstGeom prst="rect">
            <a:avLst/>
          </a:prstGeom>
        </p:spPr>
      </p:pic>
      <p:sp>
        <p:nvSpPr>
          <p:cNvPr id="17" name="Rectangle 16">
            <a:extLst>
              <a:ext uri="{FF2B5EF4-FFF2-40B4-BE49-F238E27FC236}">
                <a16:creationId xmlns:a16="http://schemas.microsoft.com/office/drawing/2014/main" id="{47D1FBE4-FCE6-4203-AAA0-56EA0F488A37}"/>
              </a:ext>
            </a:extLst>
          </p:cNvPr>
          <p:cNvSpPr/>
          <p:nvPr/>
        </p:nvSpPr>
        <p:spPr>
          <a:xfrm>
            <a:off x="1317072" y="2690770"/>
            <a:ext cx="10133900" cy="791360"/>
          </a:xfrm>
          <a:prstGeom prst="rect">
            <a:avLst/>
          </a:prstGeom>
          <a:solidFill>
            <a:schemeClr val="bg1"/>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FB53E53-1A69-4BE6-B9FA-294F07CB64C9}"/>
              </a:ext>
            </a:extLst>
          </p:cNvPr>
          <p:cNvPicPr>
            <a:picLocks noChangeAspect="1"/>
          </p:cNvPicPr>
          <p:nvPr/>
        </p:nvPicPr>
        <p:blipFill>
          <a:blip r:embed="rId4"/>
          <a:stretch>
            <a:fillRect/>
          </a:stretch>
        </p:blipFill>
        <p:spPr>
          <a:xfrm>
            <a:off x="2052168" y="2831366"/>
            <a:ext cx="724589" cy="471667"/>
          </a:xfrm>
          <a:prstGeom prst="rect">
            <a:avLst/>
          </a:prstGeom>
        </p:spPr>
      </p:pic>
      <p:pic>
        <p:nvPicPr>
          <p:cNvPr id="19" name="Picture 18">
            <a:extLst>
              <a:ext uri="{FF2B5EF4-FFF2-40B4-BE49-F238E27FC236}">
                <a16:creationId xmlns:a16="http://schemas.microsoft.com/office/drawing/2014/main" id="{F60D1922-1C1C-42BA-AEF0-DD3D55CA51AB}"/>
              </a:ext>
            </a:extLst>
          </p:cNvPr>
          <p:cNvPicPr>
            <a:picLocks noChangeAspect="1"/>
          </p:cNvPicPr>
          <p:nvPr/>
        </p:nvPicPr>
        <p:blipFill>
          <a:blip r:embed="rId4"/>
          <a:stretch>
            <a:fillRect/>
          </a:stretch>
        </p:blipFill>
        <p:spPr>
          <a:xfrm>
            <a:off x="4807592" y="2850155"/>
            <a:ext cx="724589" cy="471667"/>
          </a:xfrm>
          <a:prstGeom prst="rect">
            <a:avLst/>
          </a:prstGeom>
        </p:spPr>
      </p:pic>
      <p:pic>
        <p:nvPicPr>
          <p:cNvPr id="20" name="Picture 19">
            <a:extLst>
              <a:ext uri="{FF2B5EF4-FFF2-40B4-BE49-F238E27FC236}">
                <a16:creationId xmlns:a16="http://schemas.microsoft.com/office/drawing/2014/main" id="{1D72E5AE-6A78-4938-AE35-90D501DCFBDE}"/>
              </a:ext>
            </a:extLst>
          </p:cNvPr>
          <p:cNvPicPr>
            <a:picLocks noChangeAspect="1"/>
          </p:cNvPicPr>
          <p:nvPr/>
        </p:nvPicPr>
        <p:blipFill>
          <a:blip r:embed="rId4"/>
          <a:stretch>
            <a:fillRect/>
          </a:stretch>
        </p:blipFill>
        <p:spPr>
          <a:xfrm>
            <a:off x="7468828" y="2831365"/>
            <a:ext cx="724589" cy="471667"/>
          </a:xfrm>
          <a:prstGeom prst="rect">
            <a:avLst/>
          </a:prstGeom>
        </p:spPr>
      </p:pic>
      <p:pic>
        <p:nvPicPr>
          <p:cNvPr id="21" name="Picture 20">
            <a:extLst>
              <a:ext uri="{FF2B5EF4-FFF2-40B4-BE49-F238E27FC236}">
                <a16:creationId xmlns:a16="http://schemas.microsoft.com/office/drawing/2014/main" id="{ABD95DCC-C891-4C0D-85C1-20797C391BFB}"/>
              </a:ext>
            </a:extLst>
          </p:cNvPr>
          <p:cNvPicPr>
            <a:picLocks noChangeAspect="1"/>
          </p:cNvPicPr>
          <p:nvPr/>
        </p:nvPicPr>
        <p:blipFill>
          <a:blip r:embed="rId4"/>
          <a:stretch>
            <a:fillRect/>
          </a:stretch>
        </p:blipFill>
        <p:spPr>
          <a:xfrm>
            <a:off x="10047947" y="2831364"/>
            <a:ext cx="724589" cy="471667"/>
          </a:xfrm>
          <a:prstGeom prst="rect">
            <a:avLst/>
          </a:prstGeom>
        </p:spPr>
      </p:pic>
      <p:sp>
        <p:nvSpPr>
          <p:cNvPr id="22" name="Rectangle 21">
            <a:extLst>
              <a:ext uri="{FF2B5EF4-FFF2-40B4-BE49-F238E27FC236}">
                <a16:creationId xmlns:a16="http://schemas.microsoft.com/office/drawing/2014/main" id="{46828E50-C3A0-44CF-93A7-9007BC558944}"/>
              </a:ext>
            </a:extLst>
          </p:cNvPr>
          <p:cNvSpPr/>
          <p:nvPr/>
        </p:nvSpPr>
        <p:spPr>
          <a:xfrm>
            <a:off x="1317072" y="4523372"/>
            <a:ext cx="10133900" cy="791360"/>
          </a:xfrm>
          <a:prstGeom prst="rect">
            <a:avLst/>
          </a:prstGeom>
          <a:solidFill>
            <a:schemeClr val="bg1"/>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5D99741-3274-43E0-8A07-4B9D59A5EBAC}"/>
              </a:ext>
            </a:extLst>
          </p:cNvPr>
          <p:cNvPicPr>
            <a:picLocks noChangeAspect="1"/>
          </p:cNvPicPr>
          <p:nvPr/>
        </p:nvPicPr>
        <p:blipFill>
          <a:blip r:embed="rId3"/>
          <a:stretch>
            <a:fillRect/>
          </a:stretch>
        </p:blipFill>
        <p:spPr>
          <a:xfrm>
            <a:off x="10484108" y="903254"/>
            <a:ext cx="691348" cy="471667"/>
          </a:xfrm>
          <a:prstGeom prst="rect">
            <a:avLst/>
          </a:prstGeom>
        </p:spPr>
      </p:pic>
      <p:sp>
        <p:nvSpPr>
          <p:cNvPr id="24" name="TextBox 23">
            <a:extLst>
              <a:ext uri="{FF2B5EF4-FFF2-40B4-BE49-F238E27FC236}">
                <a16:creationId xmlns:a16="http://schemas.microsoft.com/office/drawing/2014/main" id="{2A0E672D-91DE-4DE6-B6E6-F655EEC8E04B}"/>
              </a:ext>
            </a:extLst>
          </p:cNvPr>
          <p:cNvSpPr txBox="1"/>
          <p:nvPr/>
        </p:nvSpPr>
        <p:spPr>
          <a:xfrm>
            <a:off x="2729024" y="376978"/>
            <a:ext cx="845358" cy="307777"/>
          </a:xfrm>
          <a:prstGeom prst="rect">
            <a:avLst/>
          </a:prstGeom>
          <a:noFill/>
        </p:spPr>
        <p:txBody>
          <a:bodyPr wrap="square" rtlCol="0">
            <a:spAutoFit/>
          </a:bodyPr>
          <a:lstStyle/>
          <a:p>
            <a:r>
              <a:rPr lang="en-US" sz="1400" b="1">
                <a:solidFill>
                  <a:srgbClr val="C00000"/>
                </a:solidFill>
              </a:rPr>
              <a:t>Wireless</a:t>
            </a:r>
          </a:p>
        </p:txBody>
      </p:sp>
      <p:sp>
        <p:nvSpPr>
          <p:cNvPr id="25" name="TextBox 24">
            <a:extLst>
              <a:ext uri="{FF2B5EF4-FFF2-40B4-BE49-F238E27FC236}">
                <a16:creationId xmlns:a16="http://schemas.microsoft.com/office/drawing/2014/main" id="{52778D87-E134-4E77-8E79-B613CFE17409}"/>
              </a:ext>
            </a:extLst>
          </p:cNvPr>
          <p:cNvSpPr txBox="1"/>
          <p:nvPr/>
        </p:nvSpPr>
        <p:spPr>
          <a:xfrm>
            <a:off x="4042844" y="359474"/>
            <a:ext cx="1164247" cy="307777"/>
          </a:xfrm>
          <a:prstGeom prst="rect">
            <a:avLst/>
          </a:prstGeom>
          <a:noFill/>
        </p:spPr>
        <p:txBody>
          <a:bodyPr wrap="square" rtlCol="0">
            <a:spAutoFit/>
          </a:bodyPr>
          <a:lstStyle/>
          <a:p>
            <a:r>
              <a:rPr lang="en-US" sz="1400" b="1">
                <a:solidFill>
                  <a:srgbClr val="C00000"/>
                </a:solidFill>
              </a:rPr>
              <a:t>Transport</a:t>
            </a:r>
          </a:p>
        </p:txBody>
      </p:sp>
      <p:sp>
        <p:nvSpPr>
          <p:cNvPr id="26" name="TextBox 25">
            <a:extLst>
              <a:ext uri="{FF2B5EF4-FFF2-40B4-BE49-F238E27FC236}">
                <a16:creationId xmlns:a16="http://schemas.microsoft.com/office/drawing/2014/main" id="{B0D9DBA7-2C0E-41C4-BAD5-DA5EB62CBE68}"/>
              </a:ext>
            </a:extLst>
          </p:cNvPr>
          <p:cNvSpPr txBox="1"/>
          <p:nvPr/>
        </p:nvSpPr>
        <p:spPr>
          <a:xfrm>
            <a:off x="7389390" y="396208"/>
            <a:ext cx="1096188" cy="307777"/>
          </a:xfrm>
          <a:prstGeom prst="rect">
            <a:avLst/>
          </a:prstGeom>
          <a:noFill/>
        </p:spPr>
        <p:txBody>
          <a:bodyPr wrap="square" rtlCol="0">
            <a:spAutoFit/>
          </a:bodyPr>
          <a:lstStyle/>
          <a:p>
            <a:r>
              <a:rPr lang="en-US" sz="1400" b="1">
                <a:solidFill>
                  <a:srgbClr val="C00000"/>
                </a:solidFill>
              </a:rPr>
              <a:t>Facilities</a:t>
            </a:r>
          </a:p>
        </p:txBody>
      </p:sp>
      <p:sp>
        <p:nvSpPr>
          <p:cNvPr id="27" name="TextBox 26">
            <a:extLst>
              <a:ext uri="{FF2B5EF4-FFF2-40B4-BE49-F238E27FC236}">
                <a16:creationId xmlns:a16="http://schemas.microsoft.com/office/drawing/2014/main" id="{22AAB0AD-25C5-4F68-8A11-7E9E50A776AA}"/>
              </a:ext>
            </a:extLst>
          </p:cNvPr>
          <p:cNvSpPr txBox="1"/>
          <p:nvPr/>
        </p:nvSpPr>
        <p:spPr>
          <a:xfrm>
            <a:off x="9425251" y="446375"/>
            <a:ext cx="1837141" cy="307777"/>
          </a:xfrm>
          <a:prstGeom prst="rect">
            <a:avLst/>
          </a:prstGeom>
          <a:noFill/>
        </p:spPr>
        <p:txBody>
          <a:bodyPr wrap="square" rtlCol="0">
            <a:spAutoFit/>
          </a:bodyPr>
          <a:lstStyle/>
          <a:p>
            <a:r>
              <a:rPr lang="en-US" sz="1400" b="1">
                <a:solidFill>
                  <a:srgbClr val="C00000"/>
                </a:solidFill>
              </a:rPr>
              <a:t>Managed Customers</a:t>
            </a:r>
          </a:p>
        </p:txBody>
      </p:sp>
      <p:sp>
        <p:nvSpPr>
          <p:cNvPr id="28" name="Rectangle 27">
            <a:extLst>
              <a:ext uri="{FF2B5EF4-FFF2-40B4-BE49-F238E27FC236}">
                <a16:creationId xmlns:a16="http://schemas.microsoft.com/office/drawing/2014/main" id="{1D7E0096-1EBD-49E6-BEE5-34AC379F4A85}"/>
              </a:ext>
            </a:extLst>
          </p:cNvPr>
          <p:cNvSpPr/>
          <p:nvPr/>
        </p:nvSpPr>
        <p:spPr>
          <a:xfrm>
            <a:off x="190921" y="5974056"/>
            <a:ext cx="11574864" cy="791360"/>
          </a:xfrm>
          <a:prstGeom prst="rect">
            <a:avLst/>
          </a:prstGeom>
          <a:solidFill>
            <a:schemeClr val="bg1"/>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7B99D4B-CF83-4855-BB06-334D5DA85685}"/>
              </a:ext>
            </a:extLst>
          </p:cNvPr>
          <p:cNvSpPr txBox="1"/>
          <p:nvPr/>
        </p:nvSpPr>
        <p:spPr>
          <a:xfrm>
            <a:off x="4531690" y="6098243"/>
            <a:ext cx="3505536" cy="400110"/>
          </a:xfrm>
          <a:prstGeom prst="rect">
            <a:avLst/>
          </a:prstGeom>
          <a:noFill/>
        </p:spPr>
        <p:txBody>
          <a:bodyPr wrap="square" rtlCol="0">
            <a:spAutoFit/>
          </a:bodyPr>
          <a:lstStyle/>
          <a:p>
            <a:r>
              <a:rPr lang="en-US" sz="2000" b="1"/>
              <a:t>Engineering &amp; Vendor Support</a:t>
            </a:r>
          </a:p>
        </p:txBody>
      </p:sp>
      <p:sp>
        <p:nvSpPr>
          <p:cNvPr id="30" name="Arrow: Curved Left 29">
            <a:extLst>
              <a:ext uri="{FF2B5EF4-FFF2-40B4-BE49-F238E27FC236}">
                <a16:creationId xmlns:a16="http://schemas.microsoft.com/office/drawing/2014/main" id="{F8EBD2CC-2976-4D1F-ADD1-B9488B0EC4A3}"/>
              </a:ext>
            </a:extLst>
          </p:cNvPr>
          <p:cNvSpPr/>
          <p:nvPr/>
        </p:nvSpPr>
        <p:spPr>
          <a:xfrm>
            <a:off x="2756149" y="1555155"/>
            <a:ext cx="422679" cy="1147502"/>
          </a:xfrm>
          <a:prstGeom prst="curved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pic>
        <p:nvPicPr>
          <p:cNvPr id="31" name="Picture 30">
            <a:extLst>
              <a:ext uri="{FF2B5EF4-FFF2-40B4-BE49-F238E27FC236}">
                <a16:creationId xmlns:a16="http://schemas.microsoft.com/office/drawing/2014/main" id="{D52323D2-D8E6-4049-B70B-BCF386646B78}"/>
              </a:ext>
            </a:extLst>
          </p:cNvPr>
          <p:cNvPicPr>
            <a:picLocks noChangeAspect="1"/>
          </p:cNvPicPr>
          <p:nvPr/>
        </p:nvPicPr>
        <p:blipFill>
          <a:blip r:embed="rId5"/>
          <a:stretch>
            <a:fillRect/>
          </a:stretch>
        </p:blipFill>
        <p:spPr>
          <a:xfrm>
            <a:off x="2477505" y="4624345"/>
            <a:ext cx="990600" cy="657225"/>
          </a:xfrm>
          <a:prstGeom prst="rect">
            <a:avLst/>
          </a:prstGeom>
        </p:spPr>
      </p:pic>
      <p:pic>
        <p:nvPicPr>
          <p:cNvPr id="32" name="Picture 31">
            <a:extLst>
              <a:ext uri="{FF2B5EF4-FFF2-40B4-BE49-F238E27FC236}">
                <a16:creationId xmlns:a16="http://schemas.microsoft.com/office/drawing/2014/main" id="{947BFA51-FAF1-46EB-9396-5310DE6CC3D5}"/>
              </a:ext>
            </a:extLst>
          </p:cNvPr>
          <p:cNvPicPr>
            <a:picLocks noChangeAspect="1"/>
          </p:cNvPicPr>
          <p:nvPr/>
        </p:nvPicPr>
        <p:blipFill>
          <a:blip r:embed="rId5"/>
          <a:stretch>
            <a:fillRect/>
          </a:stretch>
        </p:blipFill>
        <p:spPr>
          <a:xfrm>
            <a:off x="5822972" y="4607206"/>
            <a:ext cx="990600" cy="657225"/>
          </a:xfrm>
          <a:prstGeom prst="rect">
            <a:avLst/>
          </a:prstGeom>
        </p:spPr>
      </p:pic>
      <p:pic>
        <p:nvPicPr>
          <p:cNvPr id="33" name="Picture 32">
            <a:extLst>
              <a:ext uri="{FF2B5EF4-FFF2-40B4-BE49-F238E27FC236}">
                <a16:creationId xmlns:a16="http://schemas.microsoft.com/office/drawing/2014/main" id="{490405B7-E53F-4472-B839-AFF0699B94EB}"/>
              </a:ext>
            </a:extLst>
          </p:cNvPr>
          <p:cNvPicPr>
            <a:picLocks noChangeAspect="1"/>
          </p:cNvPicPr>
          <p:nvPr/>
        </p:nvPicPr>
        <p:blipFill>
          <a:blip r:embed="rId5"/>
          <a:stretch>
            <a:fillRect/>
          </a:stretch>
        </p:blipFill>
        <p:spPr>
          <a:xfrm>
            <a:off x="8929951" y="4584319"/>
            <a:ext cx="990600" cy="657225"/>
          </a:xfrm>
          <a:prstGeom prst="rect">
            <a:avLst/>
          </a:prstGeom>
        </p:spPr>
      </p:pic>
      <p:sp>
        <p:nvSpPr>
          <p:cNvPr id="34" name="Arrow: Curved Right 33">
            <a:extLst>
              <a:ext uri="{FF2B5EF4-FFF2-40B4-BE49-F238E27FC236}">
                <a16:creationId xmlns:a16="http://schemas.microsoft.com/office/drawing/2014/main" id="{9386E135-1225-48F6-A0AC-CC8BA9196628}"/>
              </a:ext>
            </a:extLst>
          </p:cNvPr>
          <p:cNvSpPr/>
          <p:nvPr/>
        </p:nvSpPr>
        <p:spPr>
          <a:xfrm>
            <a:off x="4630723" y="1543268"/>
            <a:ext cx="339919" cy="1146579"/>
          </a:xfrm>
          <a:prstGeom prst="curv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5" name="Arrow: Curved Left 34">
            <a:extLst>
              <a:ext uri="{FF2B5EF4-FFF2-40B4-BE49-F238E27FC236}">
                <a16:creationId xmlns:a16="http://schemas.microsoft.com/office/drawing/2014/main" id="{DCD0901D-808A-4F43-A441-3724641EFC1C}"/>
              </a:ext>
            </a:extLst>
          </p:cNvPr>
          <p:cNvSpPr/>
          <p:nvPr/>
        </p:nvSpPr>
        <p:spPr>
          <a:xfrm>
            <a:off x="7848881" y="1542345"/>
            <a:ext cx="422679" cy="1147502"/>
          </a:xfrm>
          <a:prstGeom prst="curved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6" name="Arrow: Curved Right 35">
            <a:extLst>
              <a:ext uri="{FF2B5EF4-FFF2-40B4-BE49-F238E27FC236}">
                <a16:creationId xmlns:a16="http://schemas.microsoft.com/office/drawing/2014/main" id="{D4369CA0-8064-4F4A-9F7A-2D587F56903A}"/>
              </a:ext>
            </a:extLst>
          </p:cNvPr>
          <p:cNvSpPr/>
          <p:nvPr/>
        </p:nvSpPr>
        <p:spPr>
          <a:xfrm>
            <a:off x="10052333" y="1543268"/>
            <a:ext cx="339919" cy="1146579"/>
          </a:xfrm>
          <a:prstGeom prst="curv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7" name="Arrow: Curved Left 36">
            <a:extLst>
              <a:ext uri="{FF2B5EF4-FFF2-40B4-BE49-F238E27FC236}">
                <a16:creationId xmlns:a16="http://schemas.microsoft.com/office/drawing/2014/main" id="{8E26FC81-6F17-4812-9A64-B970C65912B2}"/>
              </a:ext>
            </a:extLst>
          </p:cNvPr>
          <p:cNvSpPr/>
          <p:nvPr/>
        </p:nvSpPr>
        <p:spPr>
          <a:xfrm>
            <a:off x="2919397" y="3502544"/>
            <a:ext cx="342654" cy="1018659"/>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38" name="Arrow: Curved Right 37">
            <a:extLst>
              <a:ext uri="{FF2B5EF4-FFF2-40B4-BE49-F238E27FC236}">
                <a16:creationId xmlns:a16="http://schemas.microsoft.com/office/drawing/2014/main" id="{D921F120-6F71-494D-9BFD-9D8018ED3D4A}"/>
              </a:ext>
            </a:extLst>
          </p:cNvPr>
          <p:cNvSpPr/>
          <p:nvPr/>
        </p:nvSpPr>
        <p:spPr>
          <a:xfrm>
            <a:off x="5978353" y="3502544"/>
            <a:ext cx="342654" cy="1032515"/>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39" name="Arrow: Curved Left 38">
            <a:extLst>
              <a:ext uri="{FF2B5EF4-FFF2-40B4-BE49-F238E27FC236}">
                <a16:creationId xmlns:a16="http://schemas.microsoft.com/office/drawing/2014/main" id="{86CC9715-455D-4B54-804D-469324BAC49C}"/>
              </a:ext>
            </a:extLst>
          </p:cNvPr>
          <p:cNvSpPr/>
          <p:nvPr/>
        </p:nvSpPr>
        <p:spPr>
          <a:xfrm>
            <a:off x="9278224" y="3502544"/>
            <a:ext cx="377054" cy="1010733"/>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40" name="TextBox 39">
            <a:extLst>
              <a:ext uri="{FF2B5EF4-FFF2-40B4-BE49-F238E27FC236}">
                <a16:creationId xmlns:a16="http://schemas.microsoft.com/office/drawing/2014/main" id="{68A1E23D-61F2-4788-B01D-1C80AC7D6A3D}"/>
              </a:ext>
            </a:extLst>
          </p:cNvPr>
          <p:cNvSpPr txBox="1"/>
          <p:nvPr/>
        </p:nvSpPr>
        <p:spPr>
          <a:xfrm>
            <a:off x="1265968" y="5690033"/>
            <a:ext cx="713834" cy="307777"/>
          </a:xfrm>
          <a:prstGeom prst="rect">
            <a:avLst/>
          </a:prstGeom>
          <a:noFill/>
        </p:spPr>
        <p:txBody>
          <a:bodyPr wrap="square" rtlCol="0">
            <a:spAutoFit/>
          </a:bodyPr>
          <a:lstStyle/>
          <a:p>
            <a:r>
              <a:rPr lang="en-US" sz="1400" b="1"/>
              <a:t>Tier IV</a:t>
            </a:r>
          </a:p>
        </p:txBody>
      </p:sp>
      <p:sp>
        <p:nvSpPr>
          <p:cNvPr id="41" name="Rectangle 40">
            <a:extLst>
              <a:ext uri="{FF2B5EF4-FFF2-40B4-BE49-F238E27FC236}">
                <a16:creationId xmlns:a16="http://schemas.microsoft.com/office/drawing/2014/main" id="{9C98E561-89DC-41BD-AB58-BF070C164E16}"/>
              </a:ext>
            </a:extLst>
          </p:cNvPr>
          <p:cNvSpPr/>
          <p:nvPr/>
        </p:nvSpPr>
        <p:spPr>
          <a:xfrm rot="16200000">
            <a:off x="-1609152" y="2646730"/>
            <a:ext cx="4581927" cy="791360"/>
          </a:xfrm>
          <a:prstGeom prst="rect">
            <a:avLst/>
          </a:prstGeom>
          <a:solidFill>
            <a:schemeClr val="bg1"/>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222FD8C-D91A-4FAB-8609-539B38C5FF72}"/>
              </a:ext>
            </a:extLst>
          </p:cNvPr>
          <p:cNvSpPr txBox="1"/>
          <p:nvPr/>
        </p:nvSpPr>
        <p:spPr>
          <a:xfrm rot="16200000">
            <a:off x="-55908" y="2839766"/>
            <a:ext cx="1656720" cy="492443"/>
          </a:xfrm>
          <a:prstGeom prst="rect">
            <a:avLst/>
          </a:prstGeom>
          <a:noFill/>
        </p:spPr>
        <p:txBody>
          <a:bodyPr wrap="square" rtlCol="0">
            <a:spAutoFit/>
          </a:bodyPr>
          <a:lstStyle/>
          <a:p>
            <a:r>
              <a:rPr lang="en-US" sz="1600"/>
              <a:t>Communications</a:t>
            </a:r>
          </a:p>
          <a:p>
            <a:pPr algn="ctr"/>
            <a:r>
              <a:rPr lang="en-US" sz="1000"/>
              <a:t>Tier 0 </a:t>
            </a:r>
          </a:p>
        </p:txBody>
      </p:sp>
      <p:sp>
        <p:nvSpPr>
          <p:cNvPr id="44" name="Rectangle 43">
            <a:extLst>
              <a:ext uri="{FF2B5EF4-FFF2-40B4-BE49-F238E27FC236}">
                <a16:creationId xmlns:a16="http://schemas.microsoft.com/office/drawing/2014/main" id="{FDB39BC5-EFF3-4BB9-9687-D624A02454F7}"/>
              </a:ext>
            </a:extLst>
          </p:cNvPr>
          <p:cNvSpPr/>
          <p:nvPr/>
        </p:nvSpPr>
        <p:spPr>
          <a:xfrm>
            <a:off x="4966059" y="10572"/>
            <a:ext cx="2589839" cy="348714"/>
          </a:xfrm>
          <a:prstGeom prst="rect">
            <a:avLst/>
          </a:prstGeom>
          <a:noFill/>
        </p:spPr>
        <p:txBody>
          <a:bodyPr wrap="square" lIns="91440" tIns="45720" rIns="91440" bIns="45720" anchor="t">
            <a:spAutoFit/>
          </a:bodyPr>
          <a:lstStyle/>
          <a:p>
            <a:pPr algn="ctr"/>
            <a:r>
              <a:rPr lang="en-US" sz="1600" b="1" cap="none" spc="0">
                <a:ln w="0"/>
                <a:effectLst>
                  <a:outerShdw blurRad="38100" dist="19050" dir="2700000" algn="tl" rotWithShape="0">
                    <a:schemeClr val="dk1">
                      <a:alpha val="40000"/>
                    </a:schemeClr>
                  </a:outerShdw>
                </a:effectLst>
              </a:rPr>
              <a:t>Service Level Agreements</a:t>
            </a:r>
            <a:endParaRPr lang="en-US" sz="1600" b="1" cap="none" spc="0">
              <a:ln w="0"/>
              <a:effectLst>
                <a:outerShdw blurRad="38100" dist="19050" dir="2700000" algn="tl" rotWithShape="0">
                  <a:prstClr val="black">
                    <a:alpha val="40000"/>
                  </a:prstClr>
                </a:outerShdw>
              </a:effectLst>
              <a:cs typeface="Calibri"/>
            </a:endParaRPr>
          </a:p>
        </p:txBody>
      </p:sp>
      <p:sp>
        <p:nvSpPr>
          <p:cNvPr id="45" name="Arrow: Right 44">
            <a:extLst>
              <a:ext uri="{FF2B5EF4-FFF2-40B4-BE49-F238E27FC236}">
                <a16:creationId xmlns:a16="http://schemas.microsoft.com/office/drawing/2014/main" id="{79B2088B-6047-45E6-9DB0-C6697E4EFFDB}"/>
              </a:ext>
            </a:extLst>
          </p:cNvPr>
          <p:cNvSpPr/>
          <p:nvPr/>
        </p:nvSpPr>
        <p:spPr>
          <a:xfrm>
            <a:off x="2978091" y="82356"/>
            <a:ext cx="1834787" cy="20993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6" name="Arrow: Right 45">
            <a:extLst>
              <a:ext uri="{FF2B5EF4-FFF2-40B4-BE49-F238E27FC236}">
                <a16:creationId xmlns:a16="http://schemas.microsoft.com/office/drawing/2014/main" id="{502A81E2-A861-4056-A590-354E320D5FD0}"/>
              </a:ext>
            </a:extLst>
          </p:cNvPr>
          <p:cNvSpPr/>
          <p:nvPr/>
        </p:nvSpPr>
        <p:spPr>
          <a:xfrm rot="10800000">
            <a:off x="7776261" y="82356"/>
            <a:ext cx="1834787" cy="20993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5EAC0E8-4C91-48E6-B8EA-F1CE8E8C24EE}"/>
              </a:ext>
            </a:extLst>
          </p:cNvPr>
          <p:cNvSpPr/>
          <p:nvPr/>
        </p:nvSpPr>
        <p:spPr>
          <a:xfrm>
            <a:off x="5101051" y="1905887"/>
            <a:ext cx="2621872" cy="523220"/>
          </a:xfrm>
          <a:prstGeom prst="rect">
            <a:avLst/>
          </a:prstGeom>
          <a:noFill/>
        </p:spPr>
        <p:txBody>
          <a:bodyPr wrap="none" lIns="91440" tIns="45720" rIns="91440" bIns="45720">
            <a:spAutoFit/>
          </a:bodyPr>
          <a:lstStyle/>
          <a:p>
            <a:pPr algn="ctr"/>
            <a:r>
              <a:rPr lang="en-US" sz="1600" b="0" cap="none" spc="0">
                <a:ln w="0"/>
                <a:solidFill>
                  <a:schemeClr val="tx1"/>
                </a:solidFill>
                <a:effectLst>
                  <a:outerShdw blurRad="38100" dist="19050" dir="2700000" algn="tl" rotWithShape="0">
                    <a:schemeClr val="dk1">
                      <a:alpha val="40000"/>
                    </a:schemeClr>
                  </a:outerShdw>
                </a:effectLst>
              </a:rPr>
              <a:t>Operational Level Agreement</a:t>
            </a:r>
          </a:p>
          <a:p>
            <a:pPr algn="ctr"/>
            <a:r>
              <a:rPr lang="en-US" sz="1200">
                <a:ln w="0"/>
                <a:effectLst>
                  <a:outerShdw blurRad="38100" dist="19050" dir="2700000" algn="tl" rotWithShape="0">
                    <a:schemeClr val="dk1">
                      <a:alpha val="40000"/>
                    </a:schemeClr>
                  </a:outerShdw>
                </a:effectLst>
              </a:rPr>
              <a:t>(Operating Model)</a:t>
            </a:r>
            <a:endParaRPr lang="en-US" sz="1200" b="0" cap="none" spc="0">
              <a:ln w="0"/>
              <a:solidFill>
                <a:schemeClr val="tx1"/>
              </a:solidFill>
              <a:effectLst>
                <a:outerShdw blurRad="38100" dist="19050" dir="2700000" algn="tl" rotWithShape="0">
                  <a:schemeClr val="dk1">
                    <a:alpha val="40000"/>
                  </a:schemeClr>
                </a:outerShdw>
              </a:effectLst>
            </a:endParaRPr>
          </a:p>
        </p:txBody>
      </p:sp>
      <p:sp>
        <p:nvSpPr>
          <p:cNvPr id="48" name="Rectangle 47">
            <a:extLst>
              <a:ext uri="{FF2B5EF4-FFF2-40B4-BE49-F238E27FC236}">
                <a16:creationId xmlns:a16="http://schemas.microsoft.com/office/drawing/2014/main" id="{FD9B7273-B182-40D1-B077-BC41CD42F23B}"/>
              </a:ext>
            </a:extLst>
          </p:cNvPr>
          <p:cNvSpPr/>
          <p:nvPr/>
        </p:nvSpPr>
        <p:spPr>
          <a:xfrm>
            <a:off x="4970642" y="5573920"/>
            <a:ext cx="2621872" cy="338554"/>
          </a:xfrm>
          <a:prstGeom prst="rect">
            <a:avLst/>
          </a:prstGeom>
          <a:noFill/>
        </p:spPr>
        <p:txBody>
          <a:bodyPr wrap="none" lIns="91440" tIns="45720" rIns="91440" bIns="45720">
            <a:spAutoFit/>
          </a:bodyPr>
          <a:lstStyle/>
          <a:p>
            <a:pPr algn="ctr"/>
            <a:r>
              <a:rPr lang="en-US" sz="1600" b="0" cap="none" spc="0">
                <a:ln w="0"/>
                <a:solidFill>
                  <a:schemeClr val="tx1"/>
                </a:solidFill>
                <a:effectLst>
                  <a:outerShdw blurRad="38100" dist="19050" dir="2700000" algn="tl" rotWithShape="0">
                    <a:schemeClr val="dk1">
                      <a:alpha val="40000"/>
                    </a:schemeClr>
                  </a:outerShdw>
                </a:effectLst>
              </a:rPr>
              <a:t>Operational Level Agreement</a:t>
            </a:r>
          </a:p>
        </p:txBody>
      </p:sp>
      <p:pic>
        <p:nvPicPr>
          <p:cNvPr id="49" name="Picture 48">
            <a:extLst>
              <a:ext uri="{FF2B5EF4-FFF2-40B4-BE49-F238E27FC236}">
                <a16:creationId xmlns:a16="http://schemas.microsoft.com/office/drawing/2014/main" id="{2424EF54-FA27-4432-8355-0565AA5B027B}"/>
              </a:ext>
            </a:extLst>
          </p:cNvPr>
          <p:cNvPicPr>
            <a:picLocks noChangeAspect="1"/>
          </p:cNvPicPr>
          <p:nvPr/>
        </p:nvPicPr>
        <p:blipFill>
          <a:blip r:embed="rId6"/>
          <a:stretch>
            <a:fillRect/>
          </a:stretch>
        </p:blipFill>
        <p:spPr>
          <a:xfrm>
            <a:off x="474523" y="940299"/>
            <a:ext cx="421945" cy="441088"/>
          </a:xfrm>
          <a:prstGeom prst="rect">
            <a:avLst/>
          </a:prstGeom>
        </p:spPr>
      </p:pic>
      <p:pic>
        <p:nvPicPr>
          <p:cNvPr id="50" name="Picture 49">
            <a:extLst>
              <a:ext uri="{FF2B5EF4-FFF2-40B4-BE49-F238E27FC236}">
                <a16:creationId xmlns:a16="http://schemas.microsoft.com/office/drawing/2014/main" id="{DCB4F3C4-5A71-4D93-9879-7038A4DD3C57}"/>
              </a:ext>
            </a:extLst>
          </p:cNvPr>
          <p:cNvPicPr>
            <a:picLocks noChangeAspect="1"/>
          </p:cNvPicPr>
          <p:nvPr/>
        </p:nvPicPr>
        <p:blipFill>
          <a:blip r:embed="rId6"/>
          <a:stretch>
            <a:fillRect/>
          </a:stretch>
        </p:blipFill>
        <p:spPr>
          <a:xfrm>
            <a:off x="498303" y="1783204"/>
            <a:ext cx="421945" cy="441088"/>
          </a:xfrm>
          <a:prstGeom prst="rect">
            <a:avLst/>
          </a:prstGeom>
        </p:spPr>
      </p:pic>
      <p:pic>
        <p:nvPicPr>
          <p:cNvPr id="51" name="Picture 50">
            <a:extLst>
              <a:ext uri="{FF2B5EF4-FFF2-40B4-BE49-F238E27FC236}">
                <a16:creationId xmlns:a16="http://schemas.microsoft.com/office/drawing/2014/main" id="{EE30DB30-D2B6-4B0C-AEF1-C1A1FABADC81}"/>
              </a:ext>
            </a:extLst>
          </p:cNvPr>
          <p:cNvPicPr>
            <a:picLocks noChangeAspect="1"/>
          </p:cNvPicPr>
          <p:nvPr/>
        </p:nvPicPr>
        <p:blipFill>
          <a:blip r:embed="rId6"/>
          <a:stretch>
            <a:fillRect/>
          </a:stretch>
        </p:blipFill>
        <p:spPr>
          <a:xfrm>
            <a:off x="498302" y="4006738"/>
            <a:ext cx="421945" cy="441088"/>
          </a:xfrm>
          <a:prstGeom prst="rect">
            <a:avLst/>
          </a:prstGeom>
        </p:spPr>
      </p:pic>
      <p:pic>
        <p:nvPicPr>
          <p:cNvPr id="52" name="Picture 51">
            <a:extLst>
              <a:ext uri="{FF2B5EF4-FFF2-40B4-BE49-F238E27FC236}">
                <a16:creationId xmlns:a16="http://schemas.microsoft.com/office/drawing/2014/main" id="{D3567F6B-3553-4FE5-B155-9ED19DFDF159}"/>
              </a:ext>
            </a:extLst>
          </p:cNvPr>
          <p:cNvPicPr>
            <a:picLocks noChangeAspect="1"/>
          </p:cNvPicPr>
          <p:nvPr/>
        </p:nvPicPr>
        <p:blipFill>
          <a:blip r:embed="rId6"/>
          <a:stretch>
            <a:fillRect/>
          </a:stretch>
        </p:blipFill>
        <p:spPr>
          <a:xfrm>
            <a:off x="462870" y="4758730"/>
            <a:ext cx="421945" cy="441088"/>
          </a:xfrm>
          <a:prstGeom prst="rect">
            <a:avLst/>
          </a:prstGeom>
        </p:spPr>
      </p:pic>
      <p:sp>
        <p:nvSpPr>
          <p:cNvPr id="53" name="TextBox 52">
            <a:extLst>
              <a:ext uri="{FF2B5EF4-FFF2-40B4-BE49-F238E27FC236}">
                <a16:creationId xmlns:a16="http://schemas.microsoft.com/office/drawing/2014/main" id="{44999C9E-873D-4FFB-959D-00B904ADD0DC}"/>
              </a:ext>
            </a:extLst>
          </p:cNvPr>
          <p:cNvSpPr txBox="1"/>
          <p:nvPr/>
        </p:nvSpPr>
        <p:spPr>
          <a:xfrm>
            <a:off x="5897378" y="385252"/>
            <a:ext cx="538948" cy="307777"/>
          </a:xfrm>
          <a:prstGeom prst="rect">
            <a:avLst/>
          </a:prstGeom>
          <a:noFill/>
        </p:spPr>
        <p:txBody>
          <a:bodyPr wrap="square" rtlCol="0">
            <a:spAutoFit/>
          </a:bodyPr>
          <a:lstStyle/>
          <a:p>
            <a:r>
              <a:rPr lang="en-US" sz="1400" b="1">
                <a:solidFill>
                  <a:srgbClr val="C00000"/>
                </a:solidFill>
              </a:rPr>
              <a:t>IT</a:t>
            </a:r>
          </a:p>
        </p:txBody>
      </p:sp>
      <p:sp>
        <p:nvSpPr>
          <p:cNvPr id="3" name="Arrow: Left-Right 2">
            <a:extLst>
              <a:ext uri="{FF2B5EF4-FFF2-40B4-BE49-F238E27FC236}">
                <a16:creationId xmlns:a16="http://schemas.microsoft.com/office/drawing/2014/main" id="{F3FBA2D3-6EC6-43CD-9D6B-8916414EC3A1}"/>
              </a:ext>
            </a:extLst>
          </p:cNvPr>
          <p:cNvSpPr/>
          <p:nvPr/>
        </p:nvSpPr>
        <p:spPr>
          <a:xfrm>
            <a:off x="1030616" y="1123950"/>
            <a:ext cx="331618" cy="195234"/>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4" name="Arrow: Left-Right 53">
            <a:extLst>
              <a:ext uri="{FF2B5EF4-FFF2-40B4-BE49-F238E27FC236}">
                <a16:creationId xmlns:a16="http://schemas.microsoft.com/office/drawing/2014/main" id="{D28B16F0-4A9D-4853-A082-08942FF5F7F8}"/>
              </a:ext>
            </a:extLst>
          </p:cNvPr>
          <p:cNvSpPr/>
          <p:nvPr/>
        </p:nvSpPr>
        <p:spPr>
          <a:xfrm>
            <a:off x="1021683" y="3050456"/>
            <a:ext cx="331618" cy="195234"/>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5" name="Arrow: Left-Right 54">
            <a:extLst>
              <a:ext uri="{FF2B5EF4-FFF2-40B4-BE49-F238E27FC236}">
                <a16:creationId xmlns:a16="http://schemas.microsoft.com/office/drawing/2014/main" id="{4597890D-DF05-499A-B583-2EBB27301BE9}"/>
              </a:ext>
            </a:extLst>
          </p:cNvPr>
          <p:cNvSpPr/>
          <p:nvPr/>
        </p:nvSpPr>
        <p:spPr>
          <a:xfrm>
            <a:off x="1017043" y="4784040"/>
            <a:ext cx="331618" cy="195234"/>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6" name="Arrow: Left-Right 55">
            <a:extLst>
              <a:ext uri="{FF2B5EF4-FFF2-40B4-BE49-F238E27FC236}">
                <a16:creationId xmlns:a16="http://schemas.microsoft.com/office/drawing/2014/main" id="{AC9AF61F-D670-434A-AE49-7C9C1F963C69}"/>
              </a:ext>
            </a:extLst>
          </p:cNvPr>
          <p:cNvSpPr/>
          <p:nvPr/>
        </p:nvSpPr>
        <p:spPr>
          <a:xfrm rot="5400000">
            <a:off x="478030" y="5599087"/>
            <a:ext cx="387025" cy="243044"/>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7" name="Arrow: Curved Right 56">
            <a:extLst>
              <a:ext uri="{FF2B5EF4-FFF2-40B4-BE49-F238E27FC236}">
                <a16:creationId xmlns:a16="http://schemas.microsoft.com/office/drawing/2014/main" id="{0DC02D5A-0C13-41DE-B685-C1D67598FA23}"/>
              </a:ext>
            </a:extLst>
          </p:cNvPr>
          <p:cNvSpPr/>
          <p:nvPr/>
        </p:nvSpPr>
        <p:spPr>
          <a:xfrm>
            <a:off x="4169566" y="5316901"/>
            <a:ext cx="243044" cy="622113"/>
          </a:xfrm>
          <a:prstGeom prst="curvedRightArrow">
            <a:avLst/>
          </a:prstGeom>
          <a:solidFill>
            <a:srgbClr val="C0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8" name="Arrow: Curved Left 57">
            <a:extLst>
              <a:ext uri="{FF2B5EF4-FFF2-40B4-BE49-F238E27FC236}">
                <a16:creationId xmlns:a16="http://schemas.microsoft.com/office/drawing/2014/main" id="{CCAB8724-46BC-45A6-9762-4B64308FD827}"/>
              </a:ext>
            </a:extLst>
          </p:cNvPr>
          <p:cNvSpPr/>
          <p:nvPr/>
        </p:nvSpPr>
        <p:spPr>
          <a:xfrm>
            <a:off x="7934538" y="5333372"/>
            <a:ext cx="243044" cy="622113"/>
          </a:xfrm>
          <a:prstGeom prst="curvedLeftArrow">
            <a:avLst/>
          </a:prstGeom>
          <a:solidFill>
            <a:srgbClr val="C0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2" name="Rectangle 1">
            <a:extLst>
              <a:ext uri="{FF2B5EF4-FFF2-40B4-BE49-F238E27FC236}">
                <a16:creationId xmlns:a16="http://schemas.microsoft.com/office/drawing/2014/main" id="{C2BDC9F9-A337-486F-A6FB-9C69537DA4B5}"/>
              </a:ext>
            </a:extLst>
          </p:cNvPr>
          <p:cNvSpPr/>
          <p:nvPr/>
        </p:nvSpPr>
        <p:spPr>
          <a:xfrm>
            <a:off x="188451" y="380824"/>
            <a:ext cx="11574864" cy="5290638"/>
          </a:xfrm>
          <a:prstGeom prst="rect">
            <a:avLst/>
          </a:prstGeom>
          <a:solidFill>
            <a:schemeClr val="accent2">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3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E2229C-8EDD-4668-B24E-B9254ADE3307}"/>
              </a:ext>
            </a:extLst>
          </p:cNvPr>
          <p:cNvPicPr>
            <a:picLocks noChangeAspect="1"/>
          </p:cNvPicPr>
          <p:nvPr/>
        </p:nvPicPr>
        <p:blipFill>
          <a:blip r:embed="rId3"/>
          <a:stretch>
            <a:fillRect/>
          </a:stretch>
        </p:blipFill>
        <p:spPr>
          <a:xfrm>
            <a:off x="3580719" y="1563620"/>
            <a:ext cx="4210050" cy="4811486"/>
          </a:xfrm>
          <a:prstGeom prst="rect">
            <a:avLst/>
          </a:prstGeom>
        </p:spPr>
      </p:pic>
      <p:sp>
        <p:nvSpPr>
          <p:cNvPr id="5" name="TextBox 4">
            <a:extLst>
              <a:ext uri="{FF2B5EF4-FFF2-40B4-BE49-F238E27FC236}">
                <a16:creationId xmlns:a16="http://schemas.microsoft.com/office/drawing/2014/main" id="{8C147447-EE15-487A-B333-0254DFAF012F}"/>
              </a:ext>
            </a:extLst>
          </p:cNvPr>
          <p:cNvSpPr txBox="1"/>
          <p:nvPr/>
        </p:nvSpPr>
        <p:spPr>
          <a:xfrm>
            <a:off x="3311076" y="1123831"/>
            <a:ext cx="5438668" cy="584775"/>
          </a:xfrm>
          <a:prstGeom prst="rect">
            <a:avLst/>
          </a:prstGeom>
          <a:noFill/>
        </p:spPr>
        <p:txBody>
          <a:bodyPr wrap="none" rtlCol="0">
            <a:spAutoFit/>
          </a:bodyPr>
          <a:lstStyle/>
          <a:p>
            <a:r>
              <a:rPr lang="en-US" sz="3200" dirty="0"/>
              <a:t>Our customers expect a </a:t>
            </a:r>
            <a:r>
              <a:rPr lang="en-US" sz="3200" b="1" u="sng" dirty="0"/>
              <a:t>Service</a:t>
            </a:r>
          </a:p>
        </p:txBody>
      </p:sp>
      <p:sp>
        <p:nvSpPr>
          <p:cNvPr id="6" name="Rectangle 5"/>
          <p:cNvSpPr/>
          <p:nvPr/>
        </p:nvSpPr>
        <p:spPr>
          <a:xfrm>
            <a:off x="1787444" y="-74658"/>
            <a:ext cx="840294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Be the Voice of the Customer</a:t>
            </a:r>
          </a:p>
        </p:txBody>
      </p:sp>
    </p:spTree>
    <p:extLst>
      <p:ext uri="{BB962C8B-B14F-4D97-AF65-F5344CB8AC3E}">
        <p14:creationId xmlns:p14="http://schemas.microsoft.com/office/powerpoint/2010/main" val="138484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12286" y="140044"/>
            <a:ext cx="6941387" cy="923330"/>
          </a:xfrm>
          <a:prstGeom prst="rect">
            <a:avLst/>
          </a:prstGeom>
          <a:noFill/>
        </p:spPr>
        <p:txBody>
          <a:bodyPr wrap="none" lIns="91440" tIns="45720" rIns="91440" bIns="45720" anchor="t">
            <a:spAutoFit/>
          </a:bodyPr>
          <a:lstStyle/>
          <a:p>
            <a:pPr algn="ctr"/>
            <a:r>
              <a:rPr lang="en-US" sz="5400" dirty="0">
                <a:ln w="0"/>
                <a:effectLst>
                  <a:outerShdw blurRad="38100" dist="19050" dir="2700000" algn="tl" rotWithShape="0">
                    <a:schemeClr val="dk1">
                      <a:alpha val="40000"/>
                    </a:schemeClr>
                  </a:outerShdw>
                </a:effectLst>
              </a:rPr>
              <a:t>Contents</a:t>
            </a:r>
            <a:r>
              <a:rPr lang="en-US" sz="5400" b="0" cap="none" spc="0" dirty="0">
                <a:ln w="0"/>
                <a:effectLst>
                  <a:outerShdw blurRad="38100" dist="19050" dir="2700000" algn="tl" rotWithShape="0">
                    <a:schemeClr val="dk1">
                      <a:alpha val="40000"/>
                    </a:schemeClr>
                  </a:outerShdw>
                </a:effectLst>
              </a:rPr>
              <a:t> </a:t>
            </a:r>
            <a:r>
              <a:rPr lang="en-US" sz="5400" dirty="0">
                <a:ln w="0"/>
                <a:effectLst>
                  <a:outerShdw blurRad="38100" dist="19050" dir="2700000" algn="tl" rotWithShape="0">
                    <a:schemeClr val="dk1">
                      <a:alpha val="40000"/>
                    </a:schemeClr>
                  </a:outerShdw>
                </a:effectLst>
              </a:rPr>
              <a:t>in a </a:t>
            </a:r>
            <a:r>
              <a:rPr lang="en-US" sz="5400" b="0" cap="none" spc="0" dirty="0">
                <a:ln w="0"/>
                <a:effectLst>
                  <a:outerShdw blurRad="38100" dist="19050" dir="2700000" algn="tl" rotWithShape="0">
                    <a:schemeClr val="dk1">
                      <a:alpha val="40000"/>
                    </a:schemeClr>
                  </a:outerShdw>
                </a:effectLst>
              </a:rPr>
              <a:t>Network?</a:t>
            </a:r>
          </a:p>
        </p:txBody>
      </p:sp>
      <p:sp>
        <p:nvSpPr>
          <p:cNvPr id="8" name="Rectangle 7"/>
          <p:cNvSpPr/>
          <p:nvPr/>
        </p:nvSpPr>
        <p:spPr>
          <a:xfrm>
            <a:off x="123566" y="1326489"/>
            <a:ext cx="3138618" cy="1754326"/>
          </a:xfrm>
          <a:prstGeom prst="rect">
            <a:avLst/>
          </a:prstGeom>
        </p:spPr>
        <p:txBody>
          <a:bodyPr wrap="square" lIns="91440" tIns="45720" rIns="91440" bIns="45720" anchor="t">
            <a:spAutoFit/>
          </a:bodyPr>
          <a:lstStyle/>
          <a:p>
            <a:r>
              <a:rPr lang="en-US" b="1" u="sng" dirty="0"/>
              <a:t>Inside Plant &amp; Outside Plant</a:t>
            </a:r>
            <a:endParaRPr lang="en-US" b="1" u="sng">
              <a:cs typeface="Calibri"/>
            </a:endParaRPr>
          </a:p>
          <a:p>
            <a:endParaRPr lang="en-US" dirty="0"/>
          </a:p>
          <a:p>
            <a:r>
              <a:rPr lang="en-US" dirty="0" err="1"/>
              <a:t>NoaNet</a:t>
            </a:r>
            <a:r>
              <a:rPr lang="en-US" dirty="0"/>
              <a:t> has over 3,300 miles of network plant that touches every county in Washington State. </a:t>
            </a:r>
            <a:endParaRPr lang="en-US" dirty="0">
              <a:cs typeface="Calibri"/>
            </a:endParaRPr>
          </a:p>
        </p:txBody>
      </p:sp>
      <p:sp>
        <p:nvSpPr>
          <p:cNvPr id="9" name="Rectangle 8"/>
          <p:cNvSpPr/>
          <p:nvPr/>
        </p:nvSpPr>
        <p:spPr>
          <a:xfrm>
            <a:off x="121608" y="3617257"/>
            <a:ext cx="2483421" cy="1600438"/>
          </a:xfrm>
          <a:prstGeom prst="rect">
            <a:avLst/>
          </a:prstGeom>
        </p:spPr>
        <p:txBody>
          <a:bodyPr wrap="square" lIns="91440" tIns="45720" rIns="91440" bIns="45720" anchor="t">
            <a:spAutoFit/>
          </a:bodyPr>
          <a:lstStyle/>
          <a:p>
            <a:pPr fontAlgn="base">
              <a:buFont typeface="Arial" panose="020B0604020202020204" pitchFamily="34" charset="0"/>
              <a:buChar char="•"/>
            </a:pPr>
            <a:r>
              <a:rPr lang="en-US" sz="1600" dirty="0">
                <a:latin typeface="Calibri"/>
                <a:cs typeface="Calibri"/>
              </a:rPr>
              <a:t>Cell Towers</a:t>
            </a:r>
          </a:p>
          <a:p>
            <a:pPr fontAlgn="base">
              <a:buFont typeface="Arial" panose="020B0604020202020204" pitchFamily="34" charset="0"/>
              <a:buChar char="•"/>
            </a:pPr>
            <a:r>
              <a:rPr lang="en-US" sz="1600" b="0" i="0" dirty="0">
                <a:effectLst/>
                <a:latin typeface="Calibri"/>
                <a:cs typeface="Calibri"/>
              </a:rPr>
              <a:t>Roadside cabinets </a:t>
            </a:r>
          </a:p>
          <a:p>
            <a:pPr>
              <a:buFont typeface="Arial" panose="020B0604020202020204" pitchFamily="34" charset="0"/>
              <a:buChar char="•"/>
            </a:pPr>
            <a:r>
              <a:rPr lang="en-US" sz="1600" b="0" i="0" dirty="0">
                <a:effectLst/>
                <a:latin typeface="Calibri"/>
                <a:cs typeface="Calibri"/>
              </a:rPr>
              <a:t>Data Centers </a:t>
            </a:r>
            <a:endParaRPr lang="en-US" sz="1600" dirty="0">
              <a:cs typeface="Calibri"/>
            </a:endParaRPr>
          </a:p>
          <a:p>
            <a:pPr fontAlgn="base">
              <a:buFont typeface="Arial" panose="020B0604020202020204" pitchFamily="34" charset="0"/>
              <a:buChar char="•"/>
            </a:pPr>
            <a:r>
              <a:rPr lang="en-US" sz="1600" dirty="0">
                <a:latin typeface="Calibri"/>
                <a:cs typeface="Calibri"/>
              </a:rPr>
              <a:t>Co-locations </a:t>
            </a:r>
            <a:endParaRPr lang="en-US" sz="1600" b="0" i="0" dirty="0">
              <a:effectLst/>
              <a:latin typeface="Calibri"/>
              <a:cs typeface="Calibri"/>
            </a:endParaRPr>
          </a:p>
          <a:p>
            <a:pPr>
              <a:buFont typeface="Arial" panose="020B0604020202020204" pitchFamily="34" charset="0"/>
              <a:buChar char="•"/>
            </a:pPr>
            <a:r>
              <a:rPr lang="en-US" sz="1600" dirty="0">
                <a:cs typeface="Calibri"/>
              </a:rPr>
              <a:t>Point of Presence (Pops)</a:t>
            </a:r>
          </a:p>
          <a:p>
            <a:pPr fontAlgn="base"/>
            <a:endParaRPr lang="en-US" b="0" i="0">
              <a:effectLst/>
            </a:endParaRPr>
          </a:p>
        </p:txBody>
      </p:sp>
      <p:sp>
        <p:nvSpPr>
          <p:cNvPr id="10" name="TextBox 9"/>
          <p:cNvSpPr txBox="1"/>
          <p:nvPr/>
        </p:nvSpPr>
        <p:spPr>
          <a:xfrm>
            <a:off x="364118" y="4896446"/>
            <a:ext cx="2309486" cy="1815882"/>
          </a:xfrm>
          <a:prstGeom prst="rect">
            <a:avLst/>
          </a:prstGeom>
          <a:noFill/>
        </p:spPr>
        <p:txBody>
          <a:bodyPr wrap="square" lIns="91440" tIns="45720" rIns="91440" bIns="45720" rtlCol="0" anchor="t">
            <a:spAutoFit/>
          </a:bodyPr>
          <a:lstStyle/>
          <a:p>
            <a:pPr marL="285750" indent="-285750">
              <a:buFont typeface="Arial"/>
              <a:buChar char="•"/>
            </a:pPr>
            <a:r>
              <a:rPr lang="en-US" sz="1400" dirty="0">
                <a:cs typeface="Calibri" panose="020F0502020204030204"/>
              </a:rPr>
              <a:t>Fiber Patch Panels</a:t>
            </a:r>
          </a:p>
          <a:p>
            <a:pPr marL="285750" indent="-285750">
              <a:buFont typeface="Arial"/>
              <a:buChar char="•"/>
            </a:pPr>
            <a:r>
              <a:rPr lang="en-US" sz="1400" dirty="0">
                <a:cs typeface="Calibri" panose="020F0502020204030204"/>
              </a:rPr>
              <a:t>Routers</a:t>
            </a:r>
            <a:endParaRPr lang="en-US" dirty="0"/>
          </a:p>
          <a:p>
            <a:pPr marL="285750" indent="-285750">
              <a:buFont typeface="Arial"/>
              <a:buChar char="•"/>
            </a:pPr>
            <a:r>
              <a:rPr lang="en-US" sz="1400" dirty="0">
                <a:cs typeface="Calibri" panose="020F0502020204030204"/>
              </a:rPr>
              <a:t>Switches</a:t>
            </a:r>
          </a:p>
          <a:p>
            <a:pPr marL="285750" indent="-285750">
              <a:buFont typeface="Arial"/>
              <a:buChar char="•"/>
            </a:pPr>
            <a:r>
              <a:rPr lang="en-US" sz="1400" dirty="0"/>
              <a:t>Generators</a:t>
            </a:r>
            <a:endParaRPr lang="en-US" sz="1400" dirty="0">
              <a:cs typeface="Calibri"/>
            </a:endParaRPr>
          </a:p>
          <a:p>
            <a:pPr marL="285750" indent="-285750">
              <a:buFont typeface="Arial"/>
              <a:buChar char="•"/>
            </a:pPr>
            <a:r>
              <a:rPr lang="en-US" sz="1400" dirty="0"/>
              <a:t>Rectifiers</a:t>
            </a:r>
            <a:endParaRPr lang="en-US" sz="1400" dirty="0">
              <a:cs typeface="Calibri"/>
            </a:endParaRPr>
          </a:p>
          <a:p>
            <a:pPr marL="285750" indent="-285750">
              <a:buFont typeface="Arial"/>
              <a:buChar char="•"/>
            </a:pPr>
            <a:r>
              <a:rPr lang="en-US" sz="1400" dirty="0"/>
              <a:t>HVAC</a:t>
            </a:r>
            <a:endParaRPr lang="en-US" sz="1400" dirty="0">
              <a:cs typeface="Calibri"/>
            </a:endParaRPr>
          </a:p>
          <a:p>
            <a:pPr marL="285750" indent="-285750">
              <a:buFont typeface="Arial"/>
              <a:buChar char="•"/>
            </a:pPr>
            <a:r>
              <a:rPr lang="en-US" sz="1400" dirty="0"/>
              <a:t>UPS</a:t>
            </a:r>
            <a:endParaRPr lang="en-US" sz="1400" dirty="0">
              <a:cs typeface="Calibri"/>
            </a:endParaRPr>
          </a:p>
          <a:p>
            <a:pPr marL="285750" indent="-285750">
              <a:buFont typeface="Arial"/>
              <a:buChar char="•"/>
            </a:pPr>
            <a:r>
              <a:rPr lang="en-US" sz="1400" dirty="0"/>
              <a:t>Batteries( 8 Hours)</a:t>
            </a:r>
            <a:endParaRPr lang="en-US" sz="1400" dirty="0">
              <a:cs typeface="Calibri"/>
            </a:endParaRPr>
          </a:p>
        </p:txBody>
      </p:sp>
      <p:pic>
        <p:nvPicPr>
          <p:cNvPr id="3" name="Picture 3">
            <a:extLst>
              <a:ext uri="{FF2B5EF4-FFF2-40B4-BE49-F238E27FC236}">
                <a16:creationId xmlns:a16="http://schemas.microsoft.com/office/drawing/2014/main" id="{C951558C-F6AE-4955-8984-0946422C0B17}"/>
              </a:ext>
            </a:extLst>
          </p:cNvPr>
          <p:cNvPicPr>
            <a:picLocks noChangeAspect="1"/>
          </p:cNvPicPr>
          <p:nvPr/>
        </p:nvPicPr>
        <p:blipFill>
          <a:blip r:embed="rId3"/>
          <a:stretch>
            <a:fillRect/>
          </a:stretch>
        </p:blipFill>
        <p:spPr>
          <a:xfrm>
            <a:off x="7028343" y="3210936"/>
            <a:ext cx="5096982" cy="3592227"/>
          </a:xfrm>
          <a:prstGeom prst="rect">
            <a:avLst/>
          </a:prstGeom>
        </p:spPr>
      </p:pic>
      <p:pic>
        <p:nvPicPr>
          <p:cNvPr id="2" name="Picture 2" descr="Map&#10;&#10;Description automatically generated">
            <a:extLst>
              <a:ext uri="{FF2B5EF4-FFF2-40B4-BE49-F238E27FC236}">
                <a16:creationId xmlns:a16="http://schemas.microsoft.com/office/drawing/2014/main" id="{21909795-2172-404B-95AD-DA3109E6B2CA}"/>
              </a:ext>
            </a:extLst>
          </p:cNvPr>
          <p:cNvPicPr>
            <a:picLocks noChangeAspect="1"/>
          </p:cNvPicPr>
          <p:nvPr/>
        </p:nvPicPr>
        <p:blipFill>
          <a:blip r:embed="rId4"/>
          <a:stretch>
            <a:fillRect/>
          </a:stretch>
        </p:blipFill>
        <p:spPr>
          <a:xfrm>
            <a:off x="3314700" y="1213563"/>
            <a:ext cx="5657850" cy="3992724"/>
          </a:xfrm>
          <a:prstGeom prst="rect">
            <a:avLst/>
          </a:prstGeom>
        </p:spPr>
      </p:pic>
    </p:spTree>
    <p:extLst>
      <p:ext uri="{BB962C8B-B14F-4D97-AF65-F5344CB8AC3E}">
        <p14:creationId xmlns:p14="http://schemas.microsoft.com/office/powerpoint/2010/main" val="3961611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4D1749-D3D1-4ABF-B7EB-95EFCFE2D718}"/>
              </a:ext>
            </a:extLst>
          </p:cNvPr>
          <p:cNvPicPr>
            <a:picLocks noChangeAspect="1"/>
          </p:cNvPicPr>
          <p:nvPr/>
        </p:nvPicPr>
        <p:blipFill>
          <a:blip r:embed="rId3"/>
          <a:stretch>
            <a:fillRect/>
          </a:stretch>
        </p:blipFill>
        <p:spPr>
          <a:xfrm>
            <a:off x="5140487" y="1624744"/>
            <a:ext cx="6632894" cy="5083688"/>
          </a:xfrm>
          <a:prstGeom prst="rect">
            <a:avLst/>
          </a:prstGeom>
        </p:spPr>
      </p:pic>
      <p:sp>
        <p:nvSpPr>
          <p:cNvPr id="7" name="TextBox 6">
            <a:extLst>
              <a:ext uri="{FF2B5EF4-FFF2-40B4-BE49-F238E27FC236}">
                <a16:creationId xmlns:a16="http://schemas.microsoft.com/office/drawing/2014/main" id="{885AD8C4-56FF-4FDC-A0F0-C65BE10A1B2B}"/>
              </a:ext>
            </a:extLst>
          </p:cNvPr>
          <p:cNvSpPr txBox="1"/>
          <p:nvPr/>
        </p:nvSpPr>
        <p:spPr>
          <a:xfrm>
            <a:off x="319307" y="1501905"/>
            <a:ext cx="4724817" cy="923330"/>
          </a:xfrm>
          <a:prstGeom prst="rect">
            <a:avLst/>
          </a:prstGeom>
          <a:noFill/>
        </p:spPr>
        <p:txBody>
          <a:bodyPr wrap="square" lIns="91440" tIns="45720" rIns="91440" bIns="45720" rtlCol="0" anchor="t">
            <a:spAutoFit/>
          </a:bodyPr>
          <a:lstStyle/>
          <a:p>
            <a:r>
              <a:rPr lang="en-US" dirty="0"/>
              <a:t>Provides guidance on identifying, planning, delivering, improving and supporting the services we provide.</a:t>
            </a:r>
          </a:p>
        </p:txBody>
      </p:sp>
      <p:sp>
        <p:nvSpPr>
          <p:cNvPr id="8" name="Rectangle 7"/>
          <p:cNvSpPr/>
          <p:nvPr/>
        </p:nvSpPr>
        <p:spPr>
          <a:xfrm>
            <a:off x="2505343" y="67616"/>
            <a:ext cx="6380209"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Build your Framework</a:t>
            </a:r>
          </a:p>
        </p:txBody>
      </p:sp>
      <p:sp>
        <p:nvSpPr>
          <p:cNvPr id="9" name="TextBox 8"/>
          <p:cNvSpPr txBox="1"/>
          <p:nvPr/>
        </p:nvSpPr>
        <p:spPr>
          <a:xfrm>
            <a:off x="321360" y="3006976"/>
            <a:ext cx="4252511" cy="2246769"/>
          </a:xfrm>
          <a:prstGeom prst="rect">
            <a:avLst/>
          </a:prstGeom>
          <a:noFill/>
        </p:spPr>
        <p:txBody>
          <a:bodyPr wrap="none" lIns="91440" tIns="45720" rIns="91440" bIns="45720" rtlCol="0" anchor="t">
            <a:spAutoFit/>
          </a:bodyPr>
          <a:lstStyle/>
          <a:p>
            <a:pPr marL="285750" indent="-285750">
              <a:buFont typeface="Arial" panose="020B0604020202020204" pitchFamily="34" charset="0"/>
              <a:buChar char="•"/>
            </a:pPr>
            <a:r>
              <a:rPr lang="en-US" u="sng" dirty="0"/>
              <a:t>ITIL Service Management</a:t>
            </a:r>
            <a:endParaRPr lang="en-US" sz="1400" u="sng" dirty="0"/>
          </a:p>
          <a:p>
            <a:pPr marL="742950" lvl="1" indent="-285750">
              <a:buFont typeface="Arial" panose="020B0604020202020204" pitchFamily="34" charset="0"/>
              <a:buChar char="•"/>
            </a:pPr>
            <a:r>
              <a:rPr lang="en-US" sz="1400" dirty="0"/>
              <a:t>Information Technology Infrastructure Library</a:t>
            </a:r>
            <a:endParaRPr lang="en-US" sz="1400" dirty="0">
              <a:cs typeface="Calibri"/>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u="sng" dirty="0" err="1"/>
              <a:t>eTOM</a:t>
            </a:r>
            <a:endParaRPr lang="en-US" u="sng" dirty="0" err="1">
              <a:cs typeface="Calibri"/>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u="sng" dirty="0"/>
              <a:t>Agile</a:t>
            </a:r>
            <a:endParaRPr lang="en-US" u="sng" dirty="0">
              <a:cs typeface="Calibri"/>
            </a:endParaRPr>
          </a:p>
          <a:p>
            <a:endParaRPr lang="en-US"/>
          </a:p>
        </p:txBody>
      </p:sp>
    </p:spTree>
    <p:extLst>
      <p:ext uri="{BB962C8B-B14F-4D97-AF65-F5344CB8AC3E}">
        <p14:creationId xmlns:p14="http://schemas.microsoft.com/office/powerpoint/2010/main" val="42906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E69C00-C2FE-49EA-B218-DFA9F8AE1456}"/>
              </a:ext>
            </a:extLst>
          </p:cNvPr>
          <p:cNvPicPr>
            <a:picLocks noChangeAspect="1"/>
          </p:cNvPicPr>
          <p:nvPr/>
        </p:nvPicPr>
        <p:blipFill>
          <a:blip r:embed="rId3"/>
          <a:stretch>
            <a:fillRect/>
          </a:stretch>
        </p:blipFill>
        <p:spPr>
          <a:xfrm>
            <a:off x="551384" y="1232756"/>
            <a:ext cx="10866977" cy="5292588"/>
          </a:xfrm>
          <a:prstGeom prst="rect">
            <a:avLst/>
          </a:prstGeom>
        </p:spPr>
      </p:pic>
      <p:sp>
        <p:nvSpPr>
          <p:cNvPr id="3" name="Rectangle 2"/>
          <p:cNvSpPr/>
          <p:nvPr/>
        </p:nvSpPr>
        <p:spPr>
          <a:xfrm>
            <a:off x="1197336" y="5863905"/>
            <a:ext cx="2250539" cy="243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56774" y="-92767"/>
            <a:ext cx="9195787" cy="923330"/>
          </a:xfrm>
          <a:prstGeom prst="rect">
            <a:avLst/>
          </a:prstGeom>
          <a:noFill/>
        </p:spPr>
        <p:txBody>
          <a:bodyPr wrap="none" lIns="91440" tIns="45720" rIns="91440" bIns="45720">
            <a:spAutoFit/>
          </a:bodyPr>
          <a:lstStyle/>
          <a:p>
            <a:pPr algn="ctr"/>
            <a:r>
              <a:rPr lang="en-US" sz="5400">
                <a:ln w="0"/>
                <a:effectLst>
                  <a:outerShdw blurRad="38100" dist="19050" dir="2700000" algn="tl" rotWithShape="0">
                    <a:schemeClr val="dk1">
                      <a:alpha val="40000"/>
                    </a:schemeClr>
                  </a:outerShdw>
                </a:effectLst>
              </a:rPr>
              <a:t>Service Management Glide path</a:t>
            </a:r>
            <a:endParaRPr lang="en-US" sz="5400" b="0" cap="none" spc="0">
              <a:ln w="0"/>
              <a:solidFill>
                <a:schemeClr val="tx1"/>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0DF50479-E5C9-48E3-B106-677E29B437AE}"/>
              </a:ext>
            </a:extLst>
          </p:cNvPr>
          <p:cNvSpPr/>
          <p:nvPr/>
        </p:nvSpPr>
        <p:spPr>
          <a:xfrm>
            <a:off x="742950" y="1447800"/>
            <a:ext cx="3314700" cy="1238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76D4F4B-B824-4DD1-89B5-C625B953FCD2}"/>
              </a:ext>
            </a:extLst>
          </p:cNvPr>
          <p:cNvSpPr/>
          <p:nvPr/>
        </p:nvSpPr>
        <p:spPr>
          <a:xfrm>
            <a:off x="7038975" y="4886325"/>
            <a:ext cx="4314825" cy="1457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0EF603A-CD4A-4FB5-A546-60BA599ED762}"/>
              </a:ext>
            </a:extLst>
          </p:cNvPr>
          <p:cNvSpPr/>
          <p:nvPr/>
        </p:nvSpPr>
        <p:spPr>
          <a:xfrm>
            <a:off x="7534275" y="3314700"/>
            <a:ext cx="3600450" cy="1638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3A2B90C-0E16-4E8E-A467-452449AEEA86}"/>
              </a:ext>
            </a:extLst>
          </p:cNvPr>
          <p:cNvSpPr/>
          <p:nvPr/>
        </p:nvSpPr>
        <p:spPr>
          <a:xfrm>
            <a:off x="1380903" y="2812311"/>
            <a:ext cx="3615956" cy="414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4BF04-CC47-4042-938A-8EA9A544D4D8}"/>
              </a:ext>
            </a:extLst>
          </p:cNvPr>
          <p:cNvSpPr/>
          <p:nvPr/>
        </p:nvSpPr>
        <p:spPr>
          <a:xfrm>
            <a:off x="1310019" y="2936357"/>
            <a:ext cx="3615956" cy="414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7F555E-6BFE-4BE7-9D2F-4766F7C39BCA}"/>
              </a:ext>
            </a:extLst>
          </p:cNvPr>
          <p:cNvSpPr/>
          <p:nvPr/>
        </p:nvSpPr>
        <p:spPr>
          <a:xfrm>
            <a:off x="1194832" y="3024961"/>
            <a:ext cx="3615956" cy="414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F64CB4-BB60-4B28-A6A9-6DA67709F4DC}"/>
              </a:ext>
            </a:extLst>
          </p:cNvPr>
          <p:cNvSpPr/>
          <p:nvPr/>
        </p:nvSpPr>
        <p:spPr>
          <a:xfrm>
            <a:off x="4163088" y="5443868"/>
            <a:ext cx="833770" cy="414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59FF166-9DFB-4721-8336-6092F2994564}"/>
              </a:ext>
            </a:extLst>
          </p:cNvPr>
          <p:cNvSpPr/>
          <p:nvPr/>
        </p:nvSpPr>
        <p:spPr>
          <a:xfrm>
            <a:off x="4995971" y="5523612"/>
            <a:ext cx="833770" cy="414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E2EDD3C-492F-4052-909C-F4B0A3A170ED}"/>
              </a:ext>
            </a:extLst>
          </p:cNvPr>
          <p:cNvSpPr/>
          <p:nvPr/>
        </p:nvSpPr>
        <p:spPr>
          <a:xfrm>
            <a:off x="4233971" y="5736263"/>
            <a:ext cx="833770" cy="414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ADC3C71-D9FC-4037-89BB-85FBF01A923B}"/>
              </a:ext>
            </a:extLst>
          </p:cNvPr>
          <p:cNvSpPr/>
          <p:nvPr/>
        </p:nvSpPr>
        <p:spPr>
          <a:xfrm>
            <a:off x="6670598" y="1359193"/>
            <a:ext cx="1719816" cy="414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9D06177-48BC-4AE7-B1CC-42DB69882E31}"/>
              </a:ext>
            </a:extLst>
          </p:cNvPr>
          <p:cNvSpPr/>
          <p:nvPr/>
        </p:nvSpPr>
        <p:spPr>
          <a:xfrm>
            <a:off x="7973087" y="1235147"/>
            <a:ext cx="833770" cy="414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002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a:extLst>
              <a:ext uri="{FF2B5EF4-FFF2-40B4-BE49-F238E27FC236}">
                <a16:creationId xmlns:a16="http://schemas.microsoft.com/office/drawing/2014/main" id="{7EB135B9-0797-445B-A829-0737E8272232}"/>
              </a:ext>
            </a:extLst>
          </p:cNvPr>
          <p:cNvSpPr/>
          <p:nvPr/>
        </p:nvSpPr>
        <p:spPr>
          <a:xfrm>
            <a:off x="9249025" y="3743891"/>
            <a:ext cx="364356" cy="518752"/>
          </a:xfrm>
          <a:prstGeom prst="right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AD8EB95D-5D4B-40F1-95E9-ED8B19DA8731}"/>
              </a:ext>
            </a:extLst>
          </p:cNvPr>
          <p:cNvSpPr/>
          <p:nvPr/>
        </p:nvSpPr>
        <p:spPr>
          <a:xfrm>
            <a:off x="9215783" y="4969979"/>
            <a:ext cx="364356" cy="518752"/>
          </a:xfrm>
          <a:prstGeom prst="right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405E54DB-568F-4855-B457-D584DC565D6F}"/>
              </a:ext>
            </a:extLst>
          </p:cNvPr>
          <p:cNvSpPr/>
          <p:nvPr/>
        </p:nvSpPr>
        <p:spPr>
          <a:xfrm>
            <a:off x="9208705" y="2476958"/>
            <a:ext cx="364356" cy="518752"/>
          </a:xfrm>
          <a:prstGeom prst="right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951F090-E113-40F2-9C85-48FD4E692B1E}"/>
              </a:ext>
            </a:extLst>
          </p:cNvPr>
          <p:cNvSpPr/>
          <p:nvPr/>
        </p:nvSpPr>
        <p:spPr>
          <a:xfrm>
            <a:off x="2793133" y="2082323"/>
            <a:ext cx="1167068" cy="43560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a:t>Plan</a:t>
            </a:r>
          </a:p>
        </p:txBody>
      </p:sp>
      <p:sp>
        <p:nvSpPr>
          <p:cNvPr id="15" name="Rectangle: Rounded Corners 14">
            <a:extLst>
              <a:ext uri="{FF2B5EF4-FFF2-40B4-BE49-F238E27FC236}">
                <a16:creationId xmlns:a16="http://schemas.microsoft.com/office/drawing/2014/main" id="{EDBEC8EF-EB53-4116-BCD3-BA47EF5384C8}"/>
              </a:ext>
            </a:extLst>
          </p:cNvPr>
          <p:cNvSpPr/>
          <p:nvPr/>
        </p:nvSpPr>
        <p:spPr>
          <a:xfrm>
            <a:off x="4817893" y="2086162"/>
            <a:ext cx="1167068" cy="435602"/>
          </a:xfrm>
          <a:prstGeom prst="round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1600" dirty="0"/>
              <a:t>Build</a:t>
            </a:r>
            <a:endParaRPr lang="en-US" dirty="0"/>
          </a:p>
        </p:txBody>
      </p:sp>
      <p:sp>
        <p:nvSpPr>
          <p:cNvPr id="16" name="Rectangle: Rounded Corners 15">
            <a:extLst>
              <a:ext uri="{FF2B5EF4-FFF2-40B4-BE49-F238E27FC236}">
                <a16:creationId xmlns:a16="http://schemas.microsoft.com/office/drawing/2014/main" id="{B913D78C-27FB-4228-858D-C849CB05F6E4}"/>
              </a:ext>
            </a:extLst>
          </p:cNvPr>
          <p:cNvSpPr/>
          <p:nvPr/>
        </p:nvSpPr>
        <p:spPr>
          <a:xfrm>
            <a:off x="6863451" y="2086160"/>
            <a:ext cx="1167068" cy="435602"/>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1600"/>
              <a:t>Run</a:t>
            </a:r>
            <a:endParaRPr lang="en-US"/>
          </a:p>
        </p:txBody>
      </p:sp>
      <p:grpSp>
        <p:nvGrpSpPr>
          <p:cNvPr id="51" name="Group 50">
            <a:extLst>
              <a:ext uri="{FF2B5EF4-FFF2-40B4-BE49-F238E27FC236}">
                <a16:creationId xmlns:a16="http://schemas.microsoft.com/office/drawing/2014/main" id="{E8F7133C-0437-4876-869A-23F53F2D117F}"/>
              </a:ext>
            </a:extLst>
          </p:cNvPr>
          <p:cNvGrpSpPr/>
          <p:nvPr/>
        </p:nvGrpSpPr>
        <p:grpSpPr>
          <a:xfrm>
            <a:off x="2563005" y="2836820"/>
            <a:ext cx="1976973" cy="672412"/>
            <a:chOff x="2506517" y="2928795"/>
            <a:chExt cx="1976973" cy="672412"/>
          </a:xfrm>
        </p:grpSpPr>
        <p:pic>
          <p:nvPicPr>
            <p:cNvPr id="17" name="Picture 16">
              <a:extLst>
                <a:ext uri="{FF2B5EF4-FFF2-40B4-BE49-F238E27FC236}">
                  <a16:creationId xmlns:a16="http://schemas.microsoft.com/office/drawing/2014/main" id="{C9AB5FC6-2CF3-4EFE-B395-71AD8E5B0477}"/>
                </a:ext>
              </a:extLst>
            </p:cNvPr>
            <p:cNvPicPr>
              <a:picLocks noChangeAspect="1"/>
            </p:cNvPicPr>
            <p:nvPr/>
          </p:nvPicPr>
          <p:blipFill>
            <a:blip r:embed="rId3"/>
            <a:stretch>
              <a:fillRect/>
            </a:stretch>
          </p:blipFill>
          <p:spPr>
            <a:xfrm>
              <a:off x="3047923" y="2928795"/>
              <a:ext cx="452171" cy="330750"/>
            </a:xfrm>
            <a:prstGeom prst="rect">
              <a:avLst/>
            </a:prstGeom>
          </p:spPr>
        </p:pic>
        <p:sp>
          <p:nvSpPr>
            <p:cNvPr id="24" name="TextBox 23">
              <a:extLst>
                <a:ext uri="{FF2B5EF4-FFF2-40B4-BE49-F238E27FC236}">
                  <a16:creationId xmlns:a16="http://schemas.microsoft.com/office/drawing/2014/main" id="{38A155C1-8215-4E0D-8C09-18BAC239B3DE}"/>
                </a:ext>
              </a:extLst>
            </p:cNvPr>
            <p:cNvSpPr txBox="1"/>
            <p:nvPr/>
          </p:nvSpPr>
          <p:spPr>
            <a:xfrm>
              <a:off x="2506517" y="3324208"/>
              <a:ext cx="1976973" cy="276999"/>
            </a:xfrm>
            <a:prstGeom prst="rect">
              <a:avLst/>
            </a:prstGeom>
            <a:noFill/>
          </p:spPr>
          <p:txBody>
            <a:bodyPr wrap="square" rtlCol="0">
              <a:spAutoFit/>
            </a:bodyPr>
            <a:lstStyle/>
            <a:p>
              <a:r>
                <a:rPr lang="en-US" sz="1200"/>
                <a:t>Portfolios and Roadmaps</a:t>
              </a:r>
            </a:p>
          </p:txBody>
        </p:sp>
      </p:grpSp>
      <p:grpSp>
        <p:nvGrpSpPr>
          <p:cNvPr id="53" name="Group 52">
            <a:extLst>
              <a:ext uri="{FF2B5EF4-FFF2-40B4-BE49-F238E27FC236}">
                <a16:creationId xmlns:a16="http://schemas.microsoft.com/office/drawing/2014/main" id="{D3EA1AFF-E9BB-43B2-9C5E-EB4E627C9B58}"/>
              </a:ext>
            </a:extLst>
          </p:cNvPr>
          <p:cNvGrpSpPr/>
          <p:nvPr/>
        </p:nvGrpSpPr>
        <p:grpSpPr>
          <a:xfrm>
            <a:off x="2707704" y="4694746"/>
            <a:ext cx="1366566" cy="665803"/>
            <a:chOff x="2688990" y="4884850"/>
            <a:chExt cx="1366566" cy="665803"/>
          </a:xfrm>
        </p:grpSpPr>
        <p:pic>
          <p:nvPicPr>
            <p:cNvPr id="18" name="Picture 17">
              <a:extLst>
                <a:ext uri="{FF2B5EF4-FFF2-40B4-BE49-F238E27FC236}">
                  <a16:creationId xmlns:a16="http://schemas.microsoft.com/office/drawing/2014/main" id="{040C4E0E-4695-4828-9D83-31F7DA09EA86}"/>
                </a:ext>
              </a:extLst>
            </p:cNvPr>
            <p:cNvPicPr>
              <a:picLocks noChangeAspect="1"/>
            </p:cNvPicPr>
            <p:nvPr/>
          </p:nvPicPr>
          <p:blipFill>
            <a:blip r:embed="rId4"/>
            <a:stretch>
              <a:fillRect/>
            </a:stretch>
          </p:blipFill>
          <p:spPr>
            <a:xfrm>
              <a:off x="2961759" y="4884850"/>
              <a:ext cx="591301" cy="337941"/>
            </a:xfrm>
            <a:prstGeom prst="rect">
              <a:avLst/>
            </a:prstGeom>
          </p:spPr>
        </p:pic>
        <p:sp>
          <p:nvSpPr>
            <p:cNvPr id="26" name="TextBox 25">
              <a:extLst>
                <a:ext uri="{FF2B5EF4-FFF2-40B4-BE49-F238E27FC236}">
                  <a16:creationId xmlns:a16="http://schemas.microsoft.com/office/drawing/2014/main" id="{B16DFFE4-735F-4FB5-A7AF-5CE0B9D8CF10}"/>
                </a:ext>
              </a:extLst>
            </p:cNvPr>
            <p:cNvSpPr txBox="1"/>
            <p:nvPr/>
          </p:nvSpPr>
          <p:spPr>
            <a:xfrm>
              <a:off x="2688990" y="5273654"/>
              <a:ext cx="1366566" cy="276999"/>
            </a:xfrm>
            <a:prstGeom prst="rect">
              <a:avLst/>
            </a:prstGeom>
            <a:noFill/>
          </p:spPr>
          <p:txBody>
            <a:bodyPr wrap="square" rtlCol="0">
              <a:spAutoFit/>
            </a:bodyPr>
            <a:lstStyle/>
            <a:p>
              <a:r>
                <a:rPr lang="en-US" sz="1200"/>
                <a:t>Demand &amp; Design</a:t>
              </a:r>
            </a:p>
          </p:txBody>
        </p:sp>
      </p:grpSp>
      <p:grpSp>
        <p:nvGrpSpPr>
          <p:cNvPr id="5" name="Group 4">
            <a:extLst>
              <a:ext uri="{FF2B5EF4-FFF2-40B4-BE49-F238E27FC236}">
                <a16:creationId xmlns:a16="http://schemas.microsoft.com/office/drawing/2014/main" id="{7DF7933D-AC05-4027-B2F4-DEE139CC69E9}"/>
              </a:ext>
            </a:extLst>
          </p:cNvPr>
          <p:cNvGrpSpPr/>
          <p:nvPr/>
        </p:nvGrpSpPr>
        <p:grpSpPr>
          <a:xfrm>
            <a:off x="5008107" y="3152906"/>
            <a:ext cx="1268322" cy="747721"/>
            <a:chOff x="4875734" y="3157517"/>
            <a:chExt cx="1268322" cy="747721"/>
          </a:xfrm>
        </p:grpSpPr>
        <p:pic>
          <p:nvPicPr>
            <p:cNvPr id="19" name="Picture 18">
              <a:extLst>
                <a:ext uri="{FF2B5EF4-FFF2-40B4-BE49-F238E27FC236}">
                  <a16:creationId xmlns:a16="http://schemas.microsoft.com/office/drawing/2014/main" id="{06DBDA93-72B5-4297-AA81-6C5238BD10AB}"/>
                </a:ext>
              </a:extLst>
            </p:cNvPr>
            <p:cNvPicPr>
              <a:picLocks noChangeAspect="1"/>
            </p:cNvPicPr>
            <p:nvPr/>
          </p:nvPicPr>
          <p:blipFill>
            <a:blip r:embed="rId5"/>
            <a:stretch>
              <a:fillRect/>
            </a:stretch>
          </p:blipFill>
          <p:spPr>
            <a:xfrm>
              <a:off x="5040808" y="3157517"/>
              <a:ext cx="767388" cy="443800"/>
            </a:xfrm>
            <a:prstGeom prst="rect">
              <a:avLst/>
            </a:prstGeom>
          </p:spPr>
        </p:pic>
        <p:sp>
          <p:nvSpPr>
            <p:cNvPr id="27" name="TextBox 26">
              <a:extLst>
                <a:ext uri="{FF2B5EF4-FFF2-40B4-BE49-F238E27FC236}">
                  <a16:creationId xmlns:a16="http://schemas.microsoft.com/office/drawing/2014/main" id="{369B01F7-0814-45FC-A443-CF8C9AC19C1B}"/>
                </a:ext>
              </a:extLst>
            </p:cNvPr>
            <p:cNvSpPr txBox="1"/>
            <p:nvPr/>
          </p:nvSpPr>
          <p:spPr>
            <a:xfrm>
              <a:off x="4875734" y="3628239"/>
              <a:ext cx="1268322" cy="276999"/>
            </a:xfrm>
            <a:prstGeom prst="rect">
              <a:avLst/>
            </a:prstGeom>
            <a:noFill/>
          </p:spPr>
          <p:txBody>
            <a:bodyPr wrap="square" rtlCol="0">
              <a:spAutoFit/>
            </a:bodyPr>
            <a:lstStyle/>
            <a:p>
              <a:r>
                <a:rPr lang="en-US" sz="1200"/>
                <a:t>Develop Solution</a:t>
              </a:r>
            </a:p>
          </p:txBody>
        </p:sp>
      </p:grpSp>
      <p:grpSp>
        <p:nvGrpSpPr>
          <p:cNvPr id="4" name="Group 3">
            <a:extLst>
              <a:ext uri="{FF2B5EF4-FFF2-40B4-BE49-F238E27FC236}">
                <a16:creationId xmlns:a16="http://schemas.microsoft.com/office/drawing/2014/main" id="{67478227-DF6D-4A37-AF9C-4348CD3FF596}"/>
              </a:ext>
            </a:extLst>
          </p:cNvPr>
          <p:cNvGrpSpPr/>
          <p:nvPr/>
        </p:nvGrpSpPr>
        <p:grpSpPr>
          <a:xfrm>
            <a:off x="4759020" y="4238918"/>
            <a:ext cx="1692410" cy="635458"/>
            <a:chOff x="4525122" y="4947354"/>
            <a:chExt cx="1692410" cy="635458"/>
          </a:xfrm>
        </p:grpSpPr>
        <p:pic>
          <p:nvPicPr>
            <p:cNvPr id="20" name="Picture 19">
              <a:extLst>
                <a:ext uri="{FF2B5EF4-FFF2-40B4-BE49-F238E27FC236}">
                  <a16:creationId xmlns:a16="http://schemas.microsoft.com/office/drawing/2014/main" id="{C31514CA-4EE2-481E-AFEE-082B09BD4FCB}"/>
                </a:ext>
              </a:extLst>
            </p:cNvPr>
            <p:cNvPicPr>
              <a:picLocks noChangeAspect="1"/>
            </p:cNvPicPr>
            <p:nvPr/>
          </p:nvPicPr>
          <p:blipFill>
            <a:blip r:embed="rId6"/>
            <a:stretch>
              <a:fillRect/>
            </a:stretch>
          </p:blipFill>
          <p:spPr>
            <a:xfrm>
              <a:off x="5014699" y="4947354"/>
              <a:ext cx="577388" cy="309180"/>
            </a:xfrm>
            <a:prstGeom prst="rect">
              <a:avLst/>
            </a:prstGeom>
          </p:spPr>
        </p:pic>
        <p:sp>
          <p:nvSpPr>
            <p:cNvPr id="28" name="TextBox 27">
              <a:extLst>
                <a:ext uri="{FF2B5EF4-FFF2-40B4-BE49-F238E27FC236}">
                  <a16:creationId xmlns:a16="http://schemas.microsoft.com/office/drawing/2014/main" id="{3F5DA551-B612-41BF-8843-3E766FC6BBD1}"/>
                </a:ext>
              </a:extLst>
            </p:cNvPr>
            <p:cNvSpPr txBox="1"/>
            <p:nvPr/>
          </p:nvSpPr>
          <p:spPr>
            <a:xfrm>
              <a:off x="4525122" y="5305813"/>
              <a:ext cx="1692410" cy="276999"/>
            </a:xfrm>
            <a:prstGeom prst="rect">
              <a:avLst/>
            </a:prstGeom>
            <a:noFill/>
          </p:spPr>
          <p:txBody>
            <a:bodyPr wrap="square" rtlCol="0">
              <a:spAutoFit/>
            </a:bodyPr>
            <a:lstStyle/>
            <a:p>
              <a:r>
                <a:rPr lang="en-US" sz="1200">
                  <a:highlight>
                    <a:srgbClr val="FFFF00"/>
                  </a:highlight>
                </a:rPr>
                <a:t>Operational Readiness</a:t>
              </a:r>
            </a:p>
          </p:txBody>
        </p:sp>
      </p:grpSp>
      <p:grpSp>
        <p:nvGrpSpPr>
          <p:cNvPr id="54" name="Group 53">
            <a:extLst>
              <a:ext uri="{FF2B5EF4-FFF2-40B4-BE49-F238E27FC236}">
                <a16:creationId xmlns:a16="http://schemas.microsoft.com/office/drawing/2014/main" id="{699F325C-16BB-45F2-9B12-AC14A0A407A0}"/>
              </a:ext>
            </a:extLst>
          </p:cNvPr>
          <p:cNvGrpSpPr/>
          <p:nvPr/>
        </p:nvGrpSpPr>
        <p:grpSpPr>
          <a:xfrm>
            <a:off x="7063547" y="2851179"/>
            <a:ext cx="1459493" cy="644988"/>
            <a:chOff x="7007059" y="2943154"/>
            <a:chExt cx="1459493" cy="644988"/>
          </a:xfrm>
        </p:grpSpPr>
        <p:pic>
          <p:nvPicPr>
            <p:cNvPr id="21" name="Picture 20">
              <a:extLst>
                <a:ext uri="{FF2B5EF4-FFF2-40B4-BE49-F238E27FC236}">
                  <a16:creationId xmlns:a16="http://schemas.microsoft.com/office/drawing/2014/main" id="{FB376996-5CC1-4A4C-B13A-A98DE5AB4747}"/>
                </a:ext>
              </a:extLst>
            </p:cNvPr>
            <p:cNvPicPr>
              <a:picLocks noChangeAspect="1"/>
            </p:cNvPicPr>
            <p:nvPr/>
          </p:nvPicPr>
          <p:blipFill>
            <a:blip r:embed="rId7"/>
            <a:stretch>
              <a:fillRect/>
            </a:stretch>
          </p:blipFill>
          <p:spPr>
            <a:xfrm>
              <a:off x="7197371" y="2943154"/>
              <a:ext cx="595406" cy="360456"/>
            </a:xfrm>
            <a:prstGeom prst="rect">
              <a:avLst/>
            </a:prstGeom>
          </p:spPr>
        </p:pic>
        <p:sp>
          <p:nvSpPr>
            <p:cNvPr id="29" name="TextBox 28">
              <a:extLst>
                <a:ext uri="{FF2B5EF4-FFF2-40B4-BE49-F238E27FC236}">
                  <a16:creationId xmlns:a16="http://schemas.microsoft.com/office/drawing/2014/main" id="{C4667D60-B5AD-4EA4-9881-281519ED5885}"/>
                </a:ext>
              </a:extLst>
            </p:cNvPr>
            <p:cNvSpPr txBox="1"/>
            <p:nvPr/>
          </p:nvSpPr>
          <p:spPr>
            <a:xfrm>
              <a:off x="7007059" y="3311143"/>
              <a:ext cx="1459493" cy="276999"/>
            </a:xfrm>
            <a:prstGeom prst="rect">
              <a:avLst/>
            </a:prstGeom>
            <a:noFill/>
          </p:spPr>
          <p:txBody>
            <a:bodyPr wrap="square" rtlCol="0">
              <a:spAutoFit/>
            </a:bodyPr>
            <a:lstStyle/>
            <a:p>
              <a:r>
                <a:rPr lang="en-US" sz="1200"/>
                <a:t>Service Support</a:t>
              </a:r>
            </a:p>
          </p:txBody>
        </p:sp>
      </p:grpSp>
      <p:grpSp>
        <p:nvGrpSpPr>
          <p:cNvPr id="55" name="Group 54">
            <a:extLst>
              <a:ext uri="{FF2B5EF4-FFF2-40B4-BE49-F238E27FC236}">
                <a16:creationId xmlns:a16="http://schemas.microsoft.com/office/drawing/2014/main" id="{81D52CE2-BE9D-406D-9EBA-F21BF91EC6AD}"/>
              </a:ext>
            </a:extLst>
          </p:cNvPr>
          <p:cNvGrpSpPr/>
          <p:nvPr/>
        </p:nvGrpSpPr>
        <p:grpSpPr>
          <a:xfrm>
            <a:off x="6790665" y="3738679"/>
            <a:ext cx="1903648" cy="711931"/>
            <a:chOff x="6734177" y="3883045"/>
            <a:chExt cx="1903648" cy="711931"/>
          </a:xfrm>
        </p:grpSpPr>
        <p:pic>
          <p:nvPicPr>
            <p:cNvPr id="22" name="Picture 21">
              <a:extLst>
                <a:ext uri="{FF2B5EF4-FFF2-40B4-BE49-F238E27FC236}">
                  <a16:creationId xmlns:a16="http://schemas.microsoft.com/office/drawing/2014/main" id="{84CAD3C3-D058-48B4-B83B-D5AA63E2A3B0}"/>
                </a:ext>
              </a:extLst>
            </p:cNvPr>
            <p:cNvPicPr>
              <a:picLocks noChangeAspect="1"/>
            </p:cNvPicPr>
            <p:nvPr/>
          </p:nvPicPr>
          <p:blipFill>
            <a:blip r:embed="rId8"/>
            <a:stretch>
              <a:fillRect/>
            </a:stretch>
          </p:blipFill>
          <p:spPr>
            <a:xfrm>
              <a:off x="7216815" y="3883045"/>
              <a:ext cx="556518" cy="438604"/>
            </a:xfrm>
            <a:prstGeom prst="rect">
              <a:avLst/>
            </a:prstGeom>
          </p:spPr>
        </p:pic>
        <p:sp>
          <p:nvSpPr>
            <p:cNvPr id="30" name="TextBox 29">
              <a:extLst>
                <a:ext uri="{FF2B5EF4-FFF2-40B4-BE49-F238E27FC236}">
                  <a16:creationId xmlns:a16="http://schemas.microsoft.com/office/drawing/2014/main" id="{64CEEE58-0FE9-4FED-A6ED-EBC3D6B1DB7D}"/>
                </a:ext>
              </a:extLst>
            </p:cNvPr>
            <p:cNvSpPr txBox="1"/>
            <p:nvPr/>
          </p:nvSpPr>
          <p:spPr>
            <a:xfrm>
              <a:off x="6734177" y="4317977"/>
              <a:ext cx="1903648" cy="276999"/>
            </a:xfrm>
            <a:prstGeom prst="rect">
              <a:avLst/>
            </a:prstGeom>
            <a:noFill/>
          </p:spPr>
          <p:txBody>
            <a:bodyPr wrap="square" rtlCol="0">
              <a:spAutoFit/>
            </a:bodyPr>
            <a:lstStyle/>
            <a:p>
              <a:r>
                <a:rPr lang="en-US" sz="1200"/>
                <a:t>Operation &amp; Maintenance</a:t>
              </a:r>
            </a:p>
          </p:txBody>
        </p:sp>
      </p:grpSp>
      <p:grpSp>
        <p:nvGrpSpPr>
          <p:cNvPr id="56" name="Group 55">
            <a:extLst>
              <a:ext uri="{FF2B5EF4-FFF2-40B4-BE49-F238E27FC236}">
                <a16:creationId xmlns:a16="http://schemas.microsoft.com/office/drawing/2014/main" id="{D47C228D-4EDC-42F4-98E0-A77DFE328FBB}"/>
              </a:ext>
            </a:extLst>
          </p:cNvPr>
          <p:cNvGrpSpPr/>
          <p:nvPr/>
        </p:nvGrpSpPr>
        <p:grpSpPr>
          <a:xfrm>
            <a:off x="6694816" y="4735876"/>
            <a:ext cx="1588067" cy="554145"/>
            <a:chOff x="6583739" y="4974620"/>
            <a:chExt cx="1588067" cy="554145"/>
          </a:xfrm>
        </p:grpSpPr>
        <p:pic>
          <p:nvPicPr>
            <p:cNvPr id="23" name="Picture 22">
              <a:extLst>
                <a:ext uri="{FF2B5EF4-FFF2-40B4-BE49-F238E27FC236}">
                  <a16:creationId xmlns:a16="http://schemas.microsoft.com/office/drawing/2014/main" id="{A9D2E2EE-86A9-4FBB-940F-9F7B917088B6}"/>
                </a:ext>
              </a:extLst>
            </p:cNvPr>
            <p:cNvPicPr>
              <a:picLocks noChangeAspect="1"/>
            </p:cNvPicPr>
            <p:nvPr/>
          </p:nvPicPr>
          <p:blipFill>
            <a:blip r:embed="rId9"/>
            <a:stretch>
              <a:fillRect/>
            </a:stretch>
          </p:blipFill>
          <p:spPr>
            <a:xfrm>
              <a:off x="7039665" y="4974620"/>
              <a:ext cx="549562" cy="266038"/>
            </a:xfrm>
            <a:prstGeom prst="rect">
              <a:avLst/>
            </a:prstGeom>
          </p:spPr>
        </p:pic>
        <p:sp>
          <p:nvSpPr>
            <p:cNvPr id="31" name="TextBox 30">
              <a:extLst>
                <a:ext uri="{FF2B5EF4-FFF2-40B4-BE49-F238E27FC236}">
                  <a16:creationId xmlns:a16="http://schemas.microsoft.com/office/drawing/2014/main" id="{F496BB3E-3CFD-499E-85DF-94F49DC92EA3}"/>
                </a:ext>
              </a:extLst>
            </p:cNvPr>
            <p:cNvSpPr txBox="1"/>
            <p:nvPr/>
          </p:nvSpPr>
          <p:spPr>
            <a:xfrm>
              <a:off x="6583739" y="5251766"/>
              <a:ext cx="1588067" cy="276999"/>
            </a:xfrm>
            <a:prstGeom prst="rect">
              <a:avLst/>
            </a:prstGeom>
            <a:noFill/>
          </p:spPr>
          <p:txBody>
            <a:bodyPr wrap="square" rtlCol="0">
              <a:spAutoFit/>
            </a:bodyPr>
            <a:lstStyle/>
            <a:p>
              <a:r>
                <a:rPr lang="en-US" sz="1200"/>
                <a:t>Service Improvement</a:t>
              </a:r>
            </a:p>
          </p:txBody>
        </p:sp>
      </p:grpSp>
      <p:sp>
        <p:nvSpPr>
          <p:cNvPr id="32" name="Arrow: Chevron 31">
            <a:extLst>
              <a:ext uri="{FF2B5EF4-FFF2-40B4-BE49-F238E27FC236}">
                <a16:creationId xmlns:a16="http://schemas.microsoft.com/office/drawing/2014/main" id="{4C97EF7D-24B8-4B14-A64F-1717BA6E1322}"/>
              </a:ext>
            </a:extLst>
          </p:cNvPr>
          <p:cNvSpPr/>
          <p:nvPr/>
        </p:nvSpPr>
        <p:spPr>
          <a:xfrm>
            <a:off x="4074272" y="2310795"/>
            <a:ext cx="851433" cy="3396325"/>
          </a:xfrm>
          <a:prstGeom prst="chevron">
            <a:avLst>
              <a:gd name="adj" fmla="val 63161"/>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sz="900">
                <a:solidFill>
                  <a:schemeClr val="tx1"/>
                </a:solidFill>
              </a:rPr>
              <a:t>REQUEST</a:t>
            </a:r>
          </a:p>
        </p:txBody>
      </p:sp>
      <p:sp>
        <p:nvSpPr>
          <p:cNvPr id="33" name="Arrow: Chevron 32">
            <a:extLst>
              <a:ext uri="{FF2B5EF4-FFF2-40B4-BE49-F238E27FC236}">
                <a16:creationId xmlns:a16="http://schemas.microsoft.com/office/drawing/2014/main" id="{6EE8007A-6B4E-4F87-956F-091F2ECDF0E5}"/>
              </a:ext>
            </a:extLst>
          </p:cNvPr>
          <p:cNvSpPr/>
          <p:nvPr/>
        </p:nvSpPr>
        <p:spPr>
          <a:xfrm>
            <a:off x="6094441" y="2303963"/>
            <a:ext cx="830627" cy="3396325"/>
          </a:xfrm>
          <a:prstGeom prst="chevron">
            <a:avLst>
              <a:gd name="adj" fmla="val 63161"/>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sz="900">
                <a:solidFill>
                  <a:schemeClr val="tx1"/>
                </a:solidFill>
              </a:rPr>
              <a:t>RELEASE</a:t>
            </a:r>
          </a:p>
        </p:txBody>
      </p:sp>
      <p:sp>
        <p:nvSpPr>
          <p:cNvPr id="34" name="Arrow: Chevron 33">
            <a:extLst>
              <a:ext uri="{FF2B5EF4-FFF2-40B4-BE49-F238E27FC236}">
                <a16:creationId xmlns:a16="http://schemas.microsoft.com/office/drawing/2014/main" id="{DAF5B493-0EC3-4236-80DA-D01705BFE39A}"/>
              </a:ext>
            </a:extLst>
          </p:cNvPr>
          <p:cNvSpPr/>
          <p:nvPr/>
        </p:nvSpPr>
        <p:spPr>
          <a:xfrm>
            <a:off x="8202004" y="2303961"/>
            <a:ext cx="767456" cy="3396325"/>
          </a:xfrm>
          <a:prstGeom prst="chevron">
            <a:avLst>
              <a:gd name="adj" fmla="val 63161"/>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sz="900">
                <a:solidFill>
                  <a:schemeClr val="tx1"/>
                </a:solidFill>
              </a:rPr>
              <a:t>EXPERIENCE</a:t>
            </a:r>
          </a:p>
        </p:txBody>
      </p:sp>
      <p:sp>
        <p:nvSpPr>
          <p:cNvPr id="35" name="Arrow: Bent 34">
            <a:extLst>
              <a:ext uri="{FF2B5EF4-FFF2-40B4-BE49-F238E27FC236}">
                <a16:creationId xmlns:a16="http://schemas.microsoft.com/office/drawing/2014/main" id="{C17BA73A-190C-4A4C-A6B5-A294924059CF}"/>
              </a:ext>
            </a:extLst>
          </p:cNvPr>
          <p:cNvSpPr/>
          <p:nvPr/>
        </p:nvSpPr>
        <p:spPr>
          <a:xfrm rot="10800000">
            <a:off x="8661519" y="2124385"/>
            <a:ext cx="620899" cy="4096645"/>
          </a:xfrm>
          <a:prstGeom prst="bentArrow">
            <a:avLst>
              <a:gd name="adj1" fmla="val 25000"/>
              <a:gd name="adj2" fmla="val 25000"/>
              <a:gd name="adj3" fmla="val 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0E8868BD-EA7D-4AC4-B956-AA20EF679FA7}"/>
              </a:ext>
            </a:extLst>
          </p:cNvPr>
          <p:cNvSpPr/>
          <p:nvPr/>
        </p:nvSpPr>
        <p:spPr>
          <a:xfrm rot="16200000">
            <a:off x="5259870" y="2428944"/>
            <a:ext cx="641762" cy="6777418"/>
          </a:xfrm>
          <a:prstGeom prst="bentArrow">
            <a:avLst>
              <a:gd name="adj1" fmla="val 25000"/>
              <a:gd name="adj2" fmla="val 13678"/>
              <a:gd name="adj3" fmla="val 25000"/>
              <a:gd name="adj4" fmla="val 562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Arrow: Bent 36">
            <a:extLst>
              <a:ext uri="{FF2B5EF4-FFF2-40B4-BE49-F238E27FC236}">
                <a16:creationId xmlns:a16="http://schemas.microsoft.com/office/drawing/2014/main" id="{CD728CCB-7C2F-4217-B0DA-29F142321CDE}"/>
              </a:ext>
            </a:extLst>
          </p:cNvPr>
          <p:cNvSpPr/>
          <p:nvPr/>
        </p:nvSpPr>
        <p:spPr>
          <a:xfrm>
            <a:off x="2192041" y="1615342"/>
            <a:ext cx="680724" cy="4147404"/>
          </a:xfrm>
          <a:prstGeom prst="bentArrow">
            <a:avLst>
              <a:gd name="adj1" fmla="val 25000"/>
              <a:gd name="adj2" fmla="val 11196"/>
              <a:gd name="adj3" fmla="val 25000"/>
              <a:gd name="adj4" fmla="val 567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Bent 37">
            <a:extLst>
              <a:ext uri="{FF2B5EF4-FFF2-40B4-BE49-F238E27FC236}">
                <a16:creationId xmlns:a16="http://schemas.microsoft.com/office/drawing/2014/main" id="{C24A01D1-DC3C-48FC-9066-85913E442106}"/>
              </a:ext>
            </a:extLst>
          </p:cNvPr>
          <p:cNvSpPr/>
          <p:nvPr/>
        </p:nvSpPr>
        <p:spPr>
          <a:xfrm rot="5400000">
            <a:off x="5583806" y="-1359438"/>
            <a:ext cx="723833" cy="6673395"/>
          </a:xfrm>
          <a:prstGeom prst="bentArrow">
            <a:avLst>
              <a:gd name="adj1" fmla="val 25000"/>
              <a:gd name="adj2" fmla="val 10947"/>
              <a:gd name="adj3" fmla="val 19981"/>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a:extLst>
              <a:ext uri="{FF2B5EF4-FFF2-40B4-BE49-F238E27FC236}">
                <a16:creationId xmlns:a16="http://schemas.microsoft.com/office/drawing/2014/main" id="{15F25C8D-E48A-490F-AF9D-0EF1D5E495B9}"/>
              </a:ext>
            </a:extLst>
          </p:cNvPr>
          <p:cNvSpPr/>
          <p:nvPr/>
        </p:nvSpPr>
        <p:spPr>
          <a:xfrm>
            <a:off x="1332090" y="2458905"/>
            <a:ext cx="859950" cy="597777"/>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t>Business Requirements</a:t>
            </a:r>
          </a:p>
        </p:txBody>
      </p:sp>
      <p:sp>
        <p:nvSpPr>
          <p:cNvPr id="40" name="Rectangle 39">
            <a:extLst>
              <a:ext uri="{FF2B5EF4-FFF2-40B4-BE49-F238E27FC236}">
                <a16:creationId xmlns:a16="http://schemas.microsoft.com/office/drawing/2014/main" id="{7A2900B7-FBA9-4AF6-AD76-D73F263D881C}"/>
              </a:ext>
            </a:extLst>
          </p:cNvPr>
          <p:cNvSpPr/>
          <p:nvPr/>
        </p:nvSpPr>
        <p:spPr>
          <a:xfrm>
            <a:off x="1332091" y="3586313"/>
            <a:ext cx="859560" cy="628628"/>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t>Business Process</a:t>
            </a:r>
          </a:p>
        </p:txBody>
      </p:sp>
      <p:sp>
        <p:nvSpPr>
          <p:cNvPr id="41" name="Rectangle 40">
            <a:extLst>
              <a:ext uri="{FF2B5EF4-FFF2-40B4-BE49-F238E27FC236}">
                <a16:creationId xmlns:a16="http://schemas.microsoft.com/office/drawing/2014/main" id="{49DDAD12-E9AC-4C16-8538-BB723DF90D5A}"/>
              </a:ext>
            </a:extLst>
          </p:cNvPr>
          <p:cNvSpPr/>
          <p:nvPr/>
        </p:nvSpPr>
        <p:spPr>
          <a:xfrm>
            <a:off x="1332091" y="4855379"/>
            <a:ext cx="859560" cy="652601"/>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t>Technology</a:t>
            </a:r>
          </a:p>
        </p:txBody>
      </p:sp>
      <p:sp>
        <p:nvSpPr>
          <p:cNvPr id="42" name="TextBox 41">
            <a:extLst>
              <a:ext uri="{FF2B5EF4-FFF2-40B4-BE49-F238E27FC236}">
                <a16:creationId xmlns:a16="http://schemas.microsoft.com/office/drawing/2014/main" id="{F4E3FC18-A7FA-493E-BF3A-552562B924CF}"/>
              </a:ext>
            </a:extLst>
          </p:cNvPr>
          <p:cNvSpPr txBox="1"/>
          <p:nvPr/>
        </p:nvSpPr>
        <p:spPr>
          <a:xfrm>
            <a:off x="9612134" y="2938486"/>
            <a:ext cx="1268523" cy="276999"/>
          </a:xfrm>
          <a:prstGeom prst="rect">
            <a:avLst/>
          </a:prstGeom>
          <a:noFill/>
        </p:spPr>
        <p:txBody>
          <a:bodyPr wrap="square" rtlCol="0">
            <a:spAutoFit/>
          </a:bodyPr>
          <a:lstStyle/>
          <a:p>
            <a:r>
              <a:rPr lang="en-US" sz="1200"/>
              <a:t>Customer Loyalty</a:t>
            </a:r>
          </a:p>
        </p:txBody>
      </p:sp>
      <p:sp>
        <p:nvSpPr>
          <p:cNvPr id="43" name="TextBox 42">
            <a:extLst>
              <a:ext uri="{FF2B5EF4-FFF2-40B4-BE49-F238E27FC236}">
                <a16:creationId xmlns:a16="http://schemas.microsoft.com/office/drawing/2014/main" id="{3070D1EF-A3A8-4B13-8C34-C854D96AD20C}"/>
              </a:ext>
            </a:extLst>
          </p:cNvPr>
          <p:cNvSpPr txBox="1"/>
          <p:nvPr/>
        </p:nvSpPr>
        <p:spPr>
          <a:xfrm>
            <a:off x="9661054" y="4124143"/>
            <a:ext cx="1131451" cy="276999"/>
          </a:xfrm>
          <a:prstGeom prst="rect">
            <a:avLst/>
          </a:prstGeom>
          <a:noFill/>
        </p:spPr>
        <p:txBody>
          <a:bodyPr wrap="square" rtlCol="0">
            <a:spAutoFit/>
          </a:bodyPr>
          <a:lstStyle/>
          <a:p>
            <a:r>
              <a:rPr lang="en-US" sz="1200"/>
              <a:t>Quality &amp; Cost</a:t>
            </a:r>
          </a:p>
        </p:txBody>
      </p:sp>
      <p:sp>
        <p:nvSpPr>
          <p:cNvPr id="44" name="TextBox 43">
            <a:extLst>
              <a:ext uri="{FF2B5EF4-FFF2-40B4-BE49-F238E27FC236}">
                <a16:creationId xmlns:a16="http://schemas.microsoft.com/office/drawing/2014/main" id="{D81B66F9-98B3-4C56-8173-C5B03511A20B}"/>
              </a:ext>
            </a:extLst>
          </p:cNvPr>
          <p:cNvSpPr txBox="1"/>
          <p:nvPr/>
        </p:nvSpPr>
        <p:spPr>
          <a:xfrm>
            <a:off x="9265127" y="5534195"/>
            <a:ext cx="1884345" cy="461665"/>
          </a:xfrm>
          <a:prstGeom prst="rect">
            <a:avLst/>
          </a:prstGeom>
          <a:noFill/>
        </p:spPr>
        <p:txBody>
          <a:bodyPr wrap="square" rtlCol="0">
            <a:spAutoFit/>
          </a:bodyPr>
          <a:lstStyle/>
          <a:p>
            <a:pPr algn="ctr"/>
            <a:r>
              <a:rPr lang="en-US" sz="1200"/>
              <a:t>Customer Feedback</a:t>
            </a:r>
          </a:p>
          <a:p>
            <a:pPr algn="ctr"/>
            <a:r>
              <a:rPr lang="en-US" sz="1200"/>
              <a:t> &amp; Data </a:t>
            </a:r>
          </a:p>
        </p:txBody>
      </p:sp>
      <p:grpSp>
        <p:nvGrpSpPr>
          <p:cNvPr id="52" name="Group 51">
            <a:extLst>
              <a:ext uri="{FF2B5EF4-FFF2-40B4-BE49-F238E27FC236}">
                <a16:creationId xmlns:a16="http://schemas.microsoft.com/office/drawing/2014/main" id="{C081CB3E-76E4-4408-82B8-0073AAA81C3C}"/>
              </a:ext>
            </a:extLst>
          </p:cNvPr>
          <p:cNvGrpSpPr/>
          <p:nvPr/>
        </p:nvGrpSpPr>
        <p:grpSpPr>
          <a:xfrm>
            <a:off x="2606387" y="3705928"/>
            <a:ext cx="1725905" cy="743472"/>
            <a:chOff x="2588853" y="3797969"/>
            <a:chExt cx="1725905" cy="743472"/>
          </a:xfrm>
        </p:grpSpPr>
        <p:sp>
          <p:nvSpPr>
            <p:cNvPr id="25" name="TextBox 24">
              <a:extLst>
                <a:ext uri="{FF2B5EF4-FFF2-40B4-BE49-F238E27FC236}">
                  <a16:creationId xmlns:a16="http://schemas.microsoft.com/office/drawing/2014/main" id="{A0090A59-E304-4D01-B7C3-A2BA8AEE5A4A}"/>
                </a:ext>
              </a:extLst>
            </p:cNvPr>
            <p:cNvSpPr txBox="1"/>
            <p:nvPr/>
          </p:nvSpPr>
          <p:spPr>
            <a:xfrm>
              <a:off x="2588853" y="4264442"/>
              <a:ext cx="1725905" cy="276999"/>
            </a:xfrm>
            <a:prstGeom prst="rect">
              <a:avLst/>
            </a:prstGeom>
            <a:noFill/>
          </p:spPr>
          <p:txBody>
            <a:bodyPr wrap="square" rtlCol="0">
              <a:spAutoFit/>
            </a:bodyPr>
            <a:lstStyle/>
            <a:p>
              <a:r>
                <a:rPr lang="en-US" sz="1200"/>
                <a:t>Capacity &amp; Financials</a:t>
              </a:r>
            </a:p>
          </p:txBody>
        </p:sp>
        <p:pic>
          <p:nvPicPr>
            <p:cNvPr id="45" name="Picture 44">
              <a:extLst>
                <a:ext uri="{FF2B5EF4-FFF2-40B4-BE49-F238E27FC236}">
                  <a16:creationId xmlns:a16="http://schemas.microsoft.com/office/drawing/2014/main" id="{02984304-4D4D-468D-BE6F-E1B4340185EE}"/>
                </a:ext>
              </a:extLst>
            </p:cNvPr>
            <p:cNvPicPr>
              <a:picLocks noChangeAspect="1"/>
            </p:cNvPicPr>
            <p:nvPr/>
          </p:nvPicPr>
          <p:blipFill>
            <a:blip r:embed="rId10"/>
            <a:stretch>
              <a:fillRect/>
            </a:stretch>
          </p:blipFill>
          <p:spPr>
            <a:xfrm>
              <a:off x="3034230" y="3797969"/>
              <a:ext cx="446358" cy="389266"/>
            </a:xfrm>
            <a:prstGeom prst="rect">
              <a:avLst/>
            </a:prstGeom>
          </p:spPr>
        </p:pic>
      </p:grpSp>
      <p:pic>
        <p:nvPicPr>
          <p:cNvPr id="46" name="Picture 45">
            <a:extLst>
              <a:ext uri="{FF2B5EF4-FFF2-40B4-BE49-F238E27FC236}">
                <a16:creationId xmlns:a16="http://schemas.microsoft.com/office/drawing/2014/main" id="{16E03F6C-285C-4C62-AF8E-DF8E7059F625}"/>
              </a:ext>
            </a:extLst>
          </p:cNvPr>
          <p:cNvPicPr>
            <a:picLocks noChangeAspect="1"/>
          </p:cNvPicPr>
          <p:nvPr/>
        </p:nvPicPr>
        <p:blipFill>
          <a:blip r:embed="rId11"/>
          <a:stretch>
            <a:fillRect/>
          </a:stretch>
        </p:blipFill>
        <p:spPr>
          <a:xfrm>
            <a:off x="9720775" y="2513599"/>
            <a:ext cx="809625" cy="466725"/>
          </a:xfrm>
          <a:prstGeom prst="rect">
            <a:avLst/>
          </a:prstGeom>
        </p:spPr>
      </p:pic>
      <p:pic>
        <p:nvPicPr>
          <p:cNvPr id="47" name="Picture 46">
            <a:extLst>
              <a:ext uri="{FF2B5EF4-FFF2-40B4-BE49-F238E27FC236}">
                <a16:creationId xmlns:a16="http://schemas.microsoft.com/office/drawing/2014/main" id="{05EA4142-F95A-4D78-9E4D-B30AF0BFEB93}"/>
              </a:ext>
            </a:extLst>
          </p:cNvPr>
          <p:cNvPicPr>
            <a:picLocks noChangeAspect="1"/>
          </p:cNvPicPr>
          <p:nvPr/>
        </p:nvPicPr>
        <p:blipFill>
          <a:blip r:embed="rId12"/>
          <a:stretch>
            <a:fillRect/>
          </a:stretch>
        </p:blipFill>
        <p:spPr>
          <a:xfrm>
            <a:off x="9825549" y="3665144"/>
            <a:ext cx="600075" cy="447675"/>
          </a:xfrm>
          <a:prstGeom prst="rect">
            <a:avLst/>
          </a:prstGeom>
        </p:spPr>
      </p:pic>
      <p:sp>
        <p:nvSpPr>
          <p:cNvPr id="48" name="TextBox 47">
            <a:extLst>
              <a:ext uri="{FF2B5EF4-FFF2-40B4-BE49-F238E27FC236}">
                <a16:creationId xmlns:a16="http://schemas.microsoft.com/office/drawing/2014/main" id="{BC600042-2ACA-4529-AB90-A20C7AF91009}"/>
              </a:ext>
            </a:extLst>
          </p:cNvPr>
          <p:cNvSpPr txBox="1"/>
          <p:nvPr/>
        </p:nvSpPr>
        <p:spPr>
          <a:xfrm>
            <a:off x="1419707" y="1850306"/>
            <a:ext cx="787395" cy="369332"/>
          </a:xfrm>
          <a:prstGeom prst="rect">
            <a:avLst/>
          </a:prstGeom>
          <a:noFill/>
        </p:spPr>
        <p:txBody>
          <a:bodyPr wrap="none" rtlCol="0">
            <a:spAutoFit/>
          </a:bodyPr>
          <a:lstStyle/>
          <a:p>
            <a:r>
              <a:rPr lang="en-US" b="1"/>
              <a:t>Inputs</a:t>
            </a:r>
          </a:p>
        </p:txBody>
      </p:sp>
      <p:sp>
        <p:nvSpPr>
          <p:cNvPr id="49" name="TextBox 48">
            <a:extLst>
              <a:ext uri="{FF2B5EF4-FFF2-40B4-BE49-F238E27FC236}">
                <a16:creationId xmlns:a16="http://schemas.microsoft.com/office/drawing/2014/main" id="{500B243E-057B-46E8-8AE6-3BA7215B98DF}"/>
              </a:ext>
            </a:extLst>
          </p:cNvPr>
          <p:cNvSpPr txBox="1"/>
          <p:nvPr/>
        </p:nvSpPr>
        <p:spPr>
          <a:xfrm>
            <a:off x="9679848" y="1941463"/>
            <a:ext cx="962123" cy="369332"/>
          </a:xfrm>
          <a:prstGeom prst="rect">
            <a:avLst/>
          </a:prstGeom>
          <a:noFill/>
        </p:spPr>
        <p:txBody>
          <a:bodyPr wrap="none" rtlCol="0">
            <a:spAutoFit/>
          </a:bodyPr>
          <a:lstStyle/>
          <a:p>
            <a:r>
              <a:rPr lang="en-US" b="1"/>
              <a:t>Outputs</a:t>
            </a:r>
          </a:p>
        </p:txBody>
      </p:sp>
      <p:sp>
        <p:nvSpPr>
          <p:cNvPr id="50" name="TextBox 49">
            <a:extLst>
              <a:ext uri="{FF2B5EF4-FFF2-40B4-BE49-F238E27FC236}">
                <a16:creationId xmlns:a16="http://schemas.microsoft.com/office/drawing/2014/main" id="{5C41583F-C169-4178-9DF4-28FF5022B991}"/>
              </a:ext>
            </a:extLst>
          </p:cNvPr>
          <p:cNvSpPr txBox="1"/>
          <p:nvPr/>
        </p:nvSpPr>
        <p:spPr>
          <a:xfrm>
            <a:off x="151065" y="73006"/>
            <a:ext cx="12047978" cy="769441"/>
          </a:xfrm>
          <a:prstGeom prst="rect">
            <a:avLst/>
          </a:prstGeom>
          <a:noFill/>
        </p:spPr>
        <p:txBody>
          <a:bodyPr wrap="none" lIns="91440" tIns="45720" rIns="91440" bIns="45720" rtlCol="0" anchor="t">
            <a:spAutoFit/>
          </a:bodyPr>
          <a:lstStyle/>
          <a:p>
            <a:r>
              <a:rPr lang="en-US" sz="4400" b="1" dirty="0"/>
              <a:t>Understand How Work Flows through the Business</a:t>
            </a:r>
            <a:endParaRPr lang="en-US" sz="4400" b="1">
              <a:cs typeface="Calibri"/>
            </a:endParaRPr>
          </a:p>
        </p:txBody>
      </p:sp>
      <p:pic>
        <p:nvPicPr>
          <p:cNvPr id="57" name="Picture 56">
            <a:extLst>
              <a:ext uri="{FF2B5EF4-FFF2-40B4-BE49-F238E27FC236}">
                <a16:creationId xmlns:a16="http://schemas.microsoft.com/office/drawing/2014/main" id="{F34DEA1B-3232-4C09-AB34-2B653EE8D9A4}"/>
              </a:ext>
            </a:extLst>
          </p:cNvPr>
          <p:cNvPicPr>
            <a:picLocks noChangeAspect="1"/>
          </p:cNvPicPr>
          <p:nvPr/>
        </p:nvPicPr>
        <p:blipFill>
          <a:blip r:embed="rId13"/>
          <a:stretch>
            <a:fillRect/>
          </a:stretch>
        </p:blipFill>
        <p:spPr>
          <a:xfrm rot="5168254" flipH="1">
            <a:off x="9933783" y="5004272"/>
            <a:ext cx="383606" cy="475886"/>
          </a:xfrm>
          <a:prstGeom prst="rect">
            <a:avLst/>
          </a:prstGeom>
        </p:spPr>
      </p:pic>
      <p:sp>
        <p:nvSpPr>
          <p:cNvPr id="2" name="TextBox 1"/>
          <p:cNvSpPr txBox="1"/>
          <p:nvPr/>
        </p:nvSpPr>
        <p:spPr>
          <a:xfrm>
            <a:off x="4827762" y="4819830"/>
            <a:ext cx="1417376" cy="253916"/>
          </a:xfrm>
          <a:prstGeom prst="rect">
            <a:avLst/>
          </a:prstGeom>
          <a:noFill/>
        </p:spPr>
        <p:txBody>
          <a:bodyPr wrap="none" rtlCol="0">
            <a:spAutoFit/>
          </a:bodyPr>
          <a:lstStyle/>
          <a:p>
            <a:pPr marL="171450" indent="-171450">
              <a:buFont typeface="Arial" panose="020B0604020202020204" pitchFamily="34" charset="0"/>
              <a:buChar char="•"/>
            </a:pPr>
            <a:r>
              <a:rPr lang="en-US" sz="1050">
                <a:solidFill>
                  <a:srgbClr val="C00000"/>
                </a:solidFill>
              </a:rPr>
              <a:t>Service Acceptance</a:t>
            </a:r>
          </a:p>
        </p:txBody>
      </p:sp>
    </p:spTree>
    <p:extLst>
      <p:ext uri="{BB962C8B-B14F-4D97-AF65-F5344CB8AC3E}">
        <p14:creationId xmlns:p14="http://schemas.microsoft.com/office/powerpoint/2010/main" val="274390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94EEC-54AE-43D0-B1CE-C70B0DC520D7}"/>
              </a:ext>
            </a:extLst>
          </p:cNvPr>
          <p:cNvSpPr>
            <a:spLocks noGrp="1"/>
          </p:cNvSpPr>
          <p:nvPr>
            <p:ph type="title"/>
          </p:nvPr>
        </p:nvSpPr>
        <p:spPr>
          <a:xfrm>
            <a:off x="828040" y="172085"/>
            <a:ext cx="10515600" cy="888683"/>
          </a:xfrm>
        </p:spPr>
        <p:txBody>
          <a:bodyPr>
            <a:normAutofit fontScale="90000"/>
          </a:bodyPr>
          <a:lstStyle/>
          <a:p>
            <a:pPr algn="ctr"/>
            <a:r>
              <a:rPr lang="en-US" sz="5400" b="1" dirty="0">
                <a:latin typeface="Calibri"/>
                <a:cs typeface="Calibri Light"/>
              </a:rPr>
              <a:t>Service Level Management</a:t>
            </a:r>
            <a:br>
              <a:rPr lang="en-US" sz="5400" b="1" dirty="0">
                <a:latin typeface="Calibri"/>
                <a:cs typeface="Calibri Light"/>
              </a:rPr>
            </a:br>
            <a:r>
              <a:rPr lang="en-US" sz="2200" b="1" dirty="0">
                <a:solidFill>
                  <a:srgbClr val="C00000"/>
                </a:solidFill>
                <a:latin typeface="Calibri"/>
                <a:cs typeface="Calibri Light"/>
              </a:rPr>
              <a:t>The Backbone of Operations</a:t>
            </a:r>
            <a:endParaRPr lang="en-US" sz="3100" dirty="0">
              <a:solidFill>
                <a:srgbClr val="C00000"/>
              </a:solidFill>
              <a:latin typeface="Calibri"/>
              <a:cs typeface="Calibri"/>
            </a:endParaRPr>
          </a:p>
        </p:txBody>
      </p:sp>
      <p:sp>
        <p:nvSpPr>
          <p:cNvPr id="3" name="Content Placeholder 2">
            <a:extLst>
              <a:ext uri="{FF2B5EF4-FFF2-40B4-BE49-F238E27FC236}">
                <a16:creationId xmlns:a16="http://schemas.microsoft.com/office/drawing/2014/main" id="{A149E34A-CF13-4F34-BFB1-6B5411B93BEA}"/>
              </a:ext>
            </a:extLst>
          </p:cNvPr>
          <p:cNvSpPr>
            <a:spLocks noGrp="1"/>
          </p:cNvSpPr>
          <p:nvPr>
            <p:ph idx="1"/>
          </p:nvPr>
        </p:nvSpPr>
        <p:spPr/>
        <p:txBody>
          <a:bodyPr vert="horz" lIns="91440" tIns="45720" rIns="91440" bIns="45720" rtlCol="0" anchor="t">
            <a:normAutofit fontScale="92500" lnSpcReduction="20000"/>
          </a:bodyPr>
          <a:lstStyle/>
          <a:p>
            <a:r>
              <a:rPr lang="en-US" dirty="0">
                <a:cs typeface="Calibri"/>
              </a:rPr>
              <a:t>Service-Level Agreements / </a:t>
            </a:r>
            <a:r>
              <a:rPr lang="en-US" dirty="0">
                <a:ea typeface="+mn-lt"/>
                <a:cs typeface="+mn-lt"/>
              </a:rPr>
              <a:t>Inter-Local Agreements</a:t>
            </a:r>
            <a:endParaRPr lang="en-US" dirty="0">
              <a:cs typeface="Calibri"/>
            </a:endParaRPr>
          </a:p>
          <a:p>
            <a:pPr lvl="1"/>
            <a:r>
              <a:rPr lang="en-US" sz="1800" dirty="0">
                <a:cs typeface="Calibri"/>
              </a:rPr>
              <a:t>Service Based</a:t>
            </a:r>
          </a:p>
          <a:p>
            <a:pPr lvl="1"/>
            <a:r>
              <a:rPr lang="en-US" sz="1800" dirty="0">
                <a:cs typeface="Calibri"/>
              </a:rPr>
              <a:t>Customer Based</a:t>
            </a:r>
          </a:p>
          <a:p>
            <a:pPr lvl="1"/>
            <a:r>
              <a:rPr lang="en-US" sz="1800" dirty="0">
                <a:cs typeface="Calibri"/>
              </a:rPr>
              <a:t>Circuit Based</a:t>
            </a:r>
          </a:p>
          <a:p>
            <a:pPr lvl="1"/>
            <a:r>
              <a:rPr lang="en-US" sz="1800" dirty="0">
                <a:cs typeface="Calibri"/>
              </a:rPr>
              <a:t>Multi-Level</a:t>
            </a:r>
          </a:p>
          <a:p>
            <a:pPr marL="0" indent="0">
              <a:buNone/>
            </a:pPr>
            <a:endParaRPr lang="en-US">
              <a:cs typeface="Calibri"/>
            </a:endParaRPr>
          </a:p>
          <a:p>
            <a:r>
              <a:rPr lang="en-US" dirty="0">
                <a:cs typeface="Calibri"/>
              </a:rPr>
              <a:t>Operating-Level Agreements</a:t>
            </a:r>
          </a:p>
          <a:p>
            <a:pPr lvl="1"/>
            <a:r>
              <a:rPr lang="en-US" sz="1800" dirty="0">
                <a:cs typeface="Calibri"/>
              </a:rPr>
              <a:t>Respond within 30 minutes</a:t>
            </a:r>
          </a:p>
          <a:p>
            <a:pPr lvl="1"/>
            <a:r>
              <a:rPr lang="en-US" sz="1800" dirty="0">
                <a:cs typeface="Calibri"/>
              </a:rPr>
              <a:t>Identify/Resolve Issue within 4 Hours</a:t>
            </a:r>
            <a:endParaRPr lang="en-US" dirty="0"/>
          </a:p>
          <a:p>
            <a:pPr lvl="1"/>
            <a:r>
              <a:rPr lang="en-US" sz="1800" dirty="0">
                <a:cs typeface="Calibri"/>
              </a:rPr>
              <a:t>Maintain 99.999% Availability</a:t>
            </a:r>
          </a:p>
          <a:p>
            <a:pPr marL="0" indent="0">
              <a:buNone/>
            </a:pPr>
            <a:endParaRPr lang="en-US">
              <a:cs typeface="Calibri"/>
            </a:endParaRPr>
          </a:p>
          <a:p>
            <a:r>
              <a:rPr lang="en-US" dirty="0">
                <a:cs typeface="Calibri"/>
              </a:rPr>
              <a:t>Underpinning Contracts</a:t>
            </a:r>
          </a:p>
          <a:p>
            <a:pPr lvl="1"/>
            <a:r>
              <a:rPr lang="en-US" sz="1700" dirty="0">
                <a:cs typeface="Calibri"/>
              </a:rPr>
              <a:t>Vendor Agreements</a:t>
            </a:r>
            <a:endParaRPr lang="en-US" sz="1700">
              <a:cs typeface="Calibri"/>
            </a:endParaRPr>
          </a:p>
          <a:p>
            <a:pPr lvl="1"/>
            <a:r>
              <a:rPr lang="en-US" sz="1700" dirty="0">
                <a:cs typeface="Calibri"/>
              </a:rPr>
              <a:t>External Agreements</a:t>
            </a:r>
            <a:endParaRPr lang="en-US" sz="1700">
              <a:cs typeface="Calibri"/>
            </a:endParaRPr>
          </a:p>
          <a:p>
            <a:pPr lvl="1"/>
            <a:endParaRPr lang="en-US">
              <a:cs typeface="Calibri"/>
            </a:endParaRPr>
          </a:p>
        </p:txBody>
      </p:sp>
      <p:sp>
        <p:nvSpPr>
          <p:cNvPr id="4" name="Rectangle 3">
            <a:extLst>
              <a:ext uri="{FF2B5EF4-FFF2-40B4-BE49-F238E27FC236}">
                <a16:creationId xmlns:a16="http://schemas.microsoft.com/office/drawing/2014/main" id="{4611B102-8FF9-491E-870B-B1D7A1A3CA14}"/>
              </a:ext>
            </a:extLst>
          </p:cNvPr>
          <p:cNvSpPr/>
          <p:nvPr/>
        </p:nvSpPr>
        <p:spPr>
          <a:xfrm>
            <a:off x="8943753" y="2847752"/>
            <a:ext cx="1408813" cy="443023"/>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cs typeface="Calibri"/>
              </a:rPr>
              <a:t>Customer</a:t>
            </a:r>
          </a:p>
          <a:p>
            <a:pPr algn="ctr"/>
            <a:r>
              <a:rPr lang="en-US" sz="1100" dirty="0">
                <a:cs typeface="Calibri"/>
              </a:rPr>
              <a:t>SLAs</a:t>
            </a:r>
          </a:p>
        </p:txBody>
      </p:sp>
      <p:sp>
        <p:nvSpPr>
          <p:cNvPr id="5" name="Rectangle 4">
            <a:extLst>
              <a:ext uri="{FF2B5EF4-FFF2-40B4-BE49-F238E27FC236}">
                <a16:creationId xmlns:a16="http://schemas.microsoft.com/office/drawing/2014/main" id="{5AF4DD34-89D9-4D93-8689-CBB07643A3E0}"/>
              </a:ext>
            </a:extLst>
          </p:cNvPr>
          <p:cNvSpPr/>
          <p:nvPr/>
        </p:nvSpPr>
        <p:spPr>
          <a:xfrm>
            <a:off x="7384310" y="5257797"/>
            <a:ext cx="1408813" cy="443023"/>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r>
              <a:rPr lang="en-US" sz="1200" dirty="0">
                <a:cs typeface="Calibri"/>
              </a:rPr>
              <a:t>OLA</a:t>
            </a:r>
            <a:endParaRPr lang="en-US" sz="1200">
              <a:cs typeface="Calibri"/>
            </a:endParaRPr>
          </a:p>
        </p:txBody>
      </p:sp>
      <p:sp>
        <p:nvSpPr>
          <p:cNvPr id="6" name="Rectangle 5">
            <a:extLst>
              <a:ext uri="{FF2B5EF4-FFF2-40B4-BE49-F238E27FC236}">
                <a16:creationId xmlns:a16="http://schemas.microsoft.com/office/drawing/2014/main" id="{C0B0A7ED-065B-4846-AAA7-E377FFB82E83}"/>
              </a:ext>
            </a:extLst>
          </p:cNvPr>
          <p:cNvSpPr/>
          <p:nvPr/>
        </p:nvSpPr>
        <p:spPr>
          <a:xfrm>
            <a:off x="10556357" y="5257797"/>
            <a:ext cx="1408813" cy="443023"/>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r>
              <a:rPr lang="en-US" sz="1200" dirty="0">
                <a:cs typeface="Calibri"/>
              </a:rPr>
              <a:t>Underpinning Contracts</a:t>
            </a:r>
            <a:endParaRPr lang="en-US" sz="1200">
              <a:cs typeface="Calibri"/>
            </a:endParaRPr>
          </a:p>
        </p:txBody>
      </p:sp>
      <p:sp>
        <p:nvSpPr>
          <p:cNvPr id="7" name="Rectangle 6">
            <a:extLst>
              <a:ext uri="{FF2B5EF4-FFF2-40B4-BE49-F238E27FC236}">
                <a16:creationId xmlns:a16="http://schemas.microsoft.com/office/drawing/2014/main" id="{E737BEDA-B87D-4189-9B5B-5B86DEBB781B}"/>
              </a:ext>
            </a:extLst>
          </p:cNvPr>
          <p:cNvSpPr/>
          <p:nvPr/>
        </p:nvSpPr>
        <p:spPr>
          <a:xfrm>
            <a:off x="8943753" y="3857845"/>
            <a:ext cx="1408813" cy="443023"/>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sz="1400" dirty="0">
                <a:cs typeface="Calibri"/>
              </a:rPr>
              <a:t>Service Provider</a:t>
            </a:r>
            <a:endParaRPr lang="en-US" sz="1400">
              <a:cs typeface="Calibri"/>
            </a:endParaRPr>
          </a:p>
        </p:txBody>
      </p:sp>
      <p:cxnSp>
        <p:nvCxnSpPr>
          <p:cNvPr id="8" name="Straight Arrow Connector 7">
            <a:extLst>
              <a:ext uri="{FF2B5EF4-FFF2-40B4-BE49-F238E27FC236}">
                <a16:creationId xmlns:a16="http://schemas.microsoft.com/office/drawing/2014/main" id="{ABEFEB05-373E-40A0-A35E-B6E514A0358F}"/>
              </a:ext>
            </a:extLst>
          </p:cNvPr>
          <p:cNvCxnSpPr/>
          <p:nvPr/>
        </p:nvCxnSpPr>
        <p:spPr>
          <a:xfrm flipH="1">
            <a:off x="8165804" y="4389474"/>
            <a:ext cx="698205" cy="7017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479E0F1-A443-4ED9-AA34-2AD33AE16A8F}"/>
              </a:ext>
            </a:extLst>
          </p:cNvPr>
          <p:cNvCxnSpPr>
            <a:cxnSpLocks/>
          </p:cNvCxnSpPr>
          <p:nvPr/>
        </p:nvCxnSpPr>
        <p:spPr>
          <a:xfrm flipH="1" flipV="1">
            <a:off x="10434082" y="4391246"/>
            <a:ext cx="733646" cy="7159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4D72D02-CF36-4D4A-B9B6-D57B6769BB4C}"/>
              </a:ext>
            </a:extLst>
          </p:cNvPr>
          <p:cNvCxnSpPr>
            <a:cxnSpLocks/>
          </p:cNvCxnSpPr>
          <p:nvPr/>
        </p:nvCxnSpPr>
        <p:spPr>
          <a:xfrm>
            <a:off x="9643729" y="3317357"/>
            <a:ext cx="10633" cy="4891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494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ounded Rectangle 5">
            <a:extLst>
              <a:ext uri="{FF2B5EF4-FFF2-40B4-BE49-F238E27FC236}">
                <a16:creationId xmlns:a16="http://schemas.microsoft.com/office/drawing/2014/main" id="{0E5BA959-44C7-44D5-B6EF-654054CA54AC}"/>
              </a:ext>
            </a:extLst>
          </p:cNvPr>
          <p:cNvSpPr/>
          <p:nvPr/>
        </p:nvSpPr>
        <p:spPr bwMode="ltGray">
          <a:xfrm>
            <a:off x="4023397" y="3666433"/>
            <a:ext cx="3927623" cy="3125220"/>
          </a:xfrm>
          <a:prstGeom prst="roundRect">
            <a:avLst>
              <a:gd name="adj" fmla="val 2850"/>
            </a:avLst>
          </a:prstGeom>
          <a:noFill/>
          <a:ln w="3175" cap="flat" cmpd="sng" algn="ctr">
            <a:solidFill>
              <a:schemeClr val="accent1"/>
            </a:solidFill>
            <a:prstDash val="sysDot"/>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eorgia" pitchFamily="18" charset="0"/>
              <a:ea typeface="+mn-ea"/>
              <a:cs typeface="+mn-cs"/>
            </a:endParaRPr>
          </a:p>
        </p:txBody>
      </p:sp>
      <p:sp>
        <p:nvSpPr>
          <p:cNvPr id="4" name="Rectangle 3">
            <a:extLst>
              <a:ext uri="{FF2B5EF4-FFF2-40B4-BE49-F238E27FC236}">
                <a16:creationId xmlns:a16="http://schemas.microsoft.com/office/drawing/2014/main" id="{FA53B96B-F07D-4A2B-84F2-E946AE0FAD12}"/>
              </a:ext>
            </a:extLst>
          </p:cNvPr>
          <p:cNvSpPr/>
          <p:nvPr/>
        </p:nvSpPr>
        <p:spPr>
          <a:xfrm>
            <a:off x="1282239" y="2057379"/>
            <a:ext cx="1376039" cy="461638"/>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lumMod val="65000"/>
                    <a:lumOff val="35000"/>
                  </a:srgbClr>
                </a:solidFill>
                <a:effectLst/>
                <a:uLnTx/>
                <a:uFillTx/>
              </a:rPr>
              <a:t>Security</a:t>
            </a:r>
          </a:p>
        </p:txBody>
      </p:sp>
      <p:sp>
        <p:nvSpPr>
          <p:cNvPr id="5" name="Rectangle 4">
            <a:extLst>
              <a:ext uri="{FF2B5EF4-FFF2-40B4-BE49-F238E27FC236}">
                <a16:creationId xmlns:a16="http://schemas.microsoft.com/office/drawing/2014/main" id="{1FCB5680-2DE8-496C-800B-9762FB8C382A}"/>
              </a:ext>
            </a:extLst>
          </p:cNvPr>
          <p:cNvSpPr/>
          <p:nvPr/>
        </p:nvSpPr>
        <p:spPr>
          <a:xfrm>
            <a:off x="2657810" y="1688211"/>
            <a:ext cx="1468233" cy="461638"/>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a:solidFill>
                  <a:srgbClr val="000000">
                    <a:lumMod val="65000"/>
                    <a:lumOff val="35000"/>
                  </a:srgbClr>
                </a:solidFill>
              </a:rPr>
              <a:t>Design</a:t>
            </a:r>
            <a:r>
              <a:rPr kumimoji="0" lang="en-US" sz="1800" b="1" i="0" u="none" strike="noStrike" kern="0" cap="none" spc="0" normalizeH="0" noProof="0">
                <a:ln>
                  <a:noFill/>
                </a:ln>
                <a:solidFill>
                  <a:srgbClr val="000000">
                    <a:lumMod val="65000"/>
                    <a:lumOff val="35000"/>
                  </a:srgbClr>
                </a:solidFill>
                <a:effectLst/>
                <a:uLnTx/>
                <a:uFillTx/>
              </a:rPr>
              <a:t> </a:t>
            </a:r>
            <a:r>
              <a:rPr kumimoji="0" lang="en-US" sz="1800" b="1" i="0" u="none" strike="noStrike" kern="0" cap="none" spc="0" normalizeH="0" baseline="0" noProof="0">
                <a:ln>
                  <a:noFill/>
                </a:ln>
                <a:solidFill>
                  <a:srgbClr val="000000">
                    <a:lumMod val="65000"/>
                    <a:lumOff val="35000"/>
                  </a:srgbClr>
                </a:solidFill>
                <a:effectLst/>
                <a:uLnTx/>
                <a:uFillTx/>
              </a:rPr>
              <a:t>Eng.</a:t>
            </a:r>
          </a:p>
        </p:txBody>
      </p:sp>
      <p:cxnSp>
        <p:nvCxnSpPr>
          <p:cNvPr id="6" name="Straight Arrow Connector 5">
            <a:extLst>
              <a:ext uri="{FF2B5EF4-FFF2-40B4-BE49-F238E27FC236}">
                <a16:creationId xmlns:a16="http://schemas.microsoft.com/office/drawing/2014/main" id="{2A6ED76A-6652-4A5C-9B3C-2EE6CA7FE983}"/>
              </a:ext>
            </a:extLst>
          </p:cNvPr>
          <p:cNvCxnSpPr/>
          <p:nvPr/>
        </p:nvCxnSpPr>
        <p:spPr>
          <a:xfrm>
            <a:off x="2390479" y="2318170"/>
            <a:ext cx="1735564" cy="638395"/>
          </a:xfrm>
          <a:prstGeom prst="straightConnector1">
            <a:avLst/>
          </a:prstGeom>
          <a:noFill/>
          <a:ln w="6350" cap="flat" cmpd="sng" algn="ctr">
            <a:solidFill>
              <a:schemeClr val="accent1"/>
            </a:solidFill>
            <a:prstDash val="solid"/>
            <a:miter lim="800000"/>
            <a:headEnd type="triangle"/>
            <a:tailEnd type="triangle"/>
          </a:ln>
          <a:effectLst/>
        </p:spPr>
      </p:cxnSp>
      <p:cxnSp>
        <p:nvCxnSpPr>
          <p:cNvPr id="7" name="Straight Arrow Connector 6">
            <a:extLst>
              <a:ext uri="{FF2B5EF4-FFF2-40B4-BE49-F238E27FC236}">
                <a16:creationId xmlns:a16="http://schemas.microsoft.com/office/drawing/2014/main" id="{5F318501-B8B6-4FF2-AE3B-AFC2BA93F00B}"/>
              </a:ext>
            </a:extLst>
          </p:cNvPr>
          <p:cNvCxnSpPr/>
          <p:nvPr/>
        </p:nvCxnSpPr>
        <p:spPr>
          <a:xfrm>
            <a:off x="3307087" y="2104499"/>
            <a:ext cx="899688" cy="557580"/>
          </a:xfrm>
          <a:prstGeom prst="straightConnector1">
            <a:avLst/>
          </a:prstGeom>
          <a:noFill/>
          <a:ln w="6350" cap="flat" cmpd="sng" algn="ctr">
            <a:solidFill>
              <a:schemeClr val="accent1"/>
            </a:solidFill>
            <a:prstDash val="solid"/>
            <a:miter lim="800000"/>
            <a:headEnd type="triangle"/>
            <a:tailEnd type="triangle"/>
          </a:ln>
          <a:effectLst/>
        </p:spPr>
      </p:cxnSp>
      <p:sp>
        <p:nvSpPr>
          <p:cNvPr id="8" name="Rectangle 7">
            <a:extLst>
              <a:ext uri="{FF2B5EF4-FFF2-40B4-BE49-F238E27FC236}">
                <a16:creationId xmlns:a16="http://schemas.microsoft.com/office/drawing/2014/main" id="{053FD884-A5F4-424F-B54A-231CB23BF82F}"/>
              </a:ext>
            </a:extLst>
          </p:cNvPr>
          <p:cNvSpPr/>
          <p:nvPr/>
        </p:nvSpPr>
        <p:spPr>
          <a:xfrm>
            <a:off x="375161" y="3681469"/>
            <a:ext cx="2979621" cy="574811"/>
          </a:xfrm>
          <a:prstGeom prst="rect">
            <a:avLst/>
          </a:prstGeom>
          <a:noFill/>
          <a:ln w="12700" cap="flat" cmpd="sng" algn="ctr">
            <a:noFill/>
            <a:prstDash val="solid"/>
            <a:miter lim="800000"/>
          </a:ln>
          <a:effectLst/>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rPr>
              <a:t>Service Operations (NOC)</a:t>
            </a:r>
            <a:endParaRPr lang="en-US" dirty="0">
              <a:solidFill>
                <a:srgbClr val="000000"/>
              </a:solidFil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050" b="1" kern="0" dirty="0">
                <a:solidFill>
                  <a:srgbClr val="000000"/>
                </a:solidFill>
              </a:rPr>
              <a:t>(Event, Incident, Problem, Change Management)</a:t>
            </a:r>
            <a:endParaRPr lang="en-US" sz="1050" b="1" i="0" u="none" strike="noStrike" kern="0" cap="none" spc="0" normalizeH="0" baseline="0" noProof="0" dirty="0">
              <a:ln>
                <a:noFill/>
              </a:ln>
              <a:solidFill>
                <a:srgbClr val="000000"/>
              </a:solidFill>
              <a:effectLst/>
              <a:uLnTx/>
              <a:uFillTx/>
              <a:cs typeface="Calibri"/>
            </a:endParaRPr>
          </a:p>
        </p:txBody>
      </p:sp>
      <p:sp>
        <p:nvSpPr>
          <p:cNvPr id="9" name="Rounded Rectangle 39">
            <a:extLst>
              <a:ext uri="{FF2B5EF4-FFF2-40B4-BE49-F238E27FC236}">
                <a16:creationId xmlns:a16="http://schemas.microsoft.com/office/drawing/2014/main" id="{8DD1E337-2191-4779-9EA1-63EFA3B32824}"/>
              </a:ext>
            </a:extLst>
          </p:cNvPr>
          <p:cNvSpPr/>
          <p:nvPr/>
        </p:nvSpPr>
        <p:spPr bwMode="ltGray">
          <a:xfrm>
            <a:off x="4370552" y="2808811"/>
            <a:ext cx="3359104" cy="630606"/>
          </a:xfrm>
          <a:prstGeom prst="roundRect">
            <a:avLst/>
          </a:prstGeom>
          <a:noFill/>
          <a:ln w="3175" cap="flat" cmpd="sng" algn="ctr">
            <a:solidFill>
              <a:schemeClr val="accent1"/>
            </a:solidFill>
            <a:prstDash val="sysDot"/>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eorgia" pitchFamily="18" charset="0"/>
              <a:ea typeface="+mn-ea"/>
              <a:cs typeface="+mn-cs"/>
            </a:endParaRPr>
          </a:p>
        </p:txBody>
      </p:sp>
      <p:sp>
        <p:nvSpPr>
          <p:cNvPr id="10" name="Rectangle 9">
            <a:extLst>
              <a:ext uri="{FF2B5EF4-FFF2-40B4-BE49-F238E27FC236}">
                <a16:creationId xmlns:a16="http://schemas.microsoft.com/office/drawing/2014/main" id="{BF7CE6DC-7743-4432-B043-93F604E740EC}"/>
              </a:ext>
            </a:extLst>
          </p:cNvPr>
          <p:cNvSpPr/>
          <p:nvPr/>
        </p:nvSpPr>
        <p:spPr>
          <a:xfrm>
            <a:off x="4571289" y="2885091"/>
            <a:ext cx="2905945" cy="483495"/>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lumMod val="65000"/>
                    <a:lumOff val="35000"/>
                  </a:srgbClr>
                </a:solidFill>
                <a:effectLst/>
                <a:uLnTx/>
                <a:uFillTx/>
              </a:rPr>
              <a:t>Service Management</a:t>
            </a:r>
          </a:p>
        </p:txBody>
      </p:sp>
      <p:cxnSp>
        <p:nvCxnSpPr>
          <p:cNvPr id="11" name="Straight Connector 10">
            <a:extLst>
              <a:ext uri="{FF2B5EF4-FFF2-40B4-BE49-F238E27FC236}">
                <a16:creationId xmlns:a16="http://schemas.microsoft.com/office/drawing/2014/main" id="{7EF52DD4-9154-47AE-BB8E-DFE43F96E55E}"/>
              </a:ext>
            </a:extLst>
          </p:cNvPr>
          <p:cNvCxnSpPr/>
          <p:nvPr/>
        </p:nvCxnSpPr>
        <p:spPr>
          <a:xfrm flipH="1" flipV="1">
            <a:off x="1522579" y="3554860"/>
            <a:ext cx="0" cy="107255"/>
          </a:xfrm>
          <a:prstGeom prst="line">
            <a:avLst/>
          </a:prstGeom>
          <a:noFill/>
          <a:ln w="6350" cap="flat" cmpd="sng" algn="ctr">
            <a:solidFill>
              <a:sysClr val="window" lastClr="FFFFFF">
                <a:lumMod val="65000"/>
              </a:sysClr>
            </a:solidFill>
            <a:prstDash val="solid"/>
            <a:miter lim="800000"/>
          </a:ln>
          <a:effectLst/>
        </p:spPr>
      </p:cxnSp>
      <p:cxnSp>
        <p:nvCxnSpPr>
          <p:cNvPr id="12" name="Straight Connector 11">
            <a:extLst>
              <a:ext uri="{FF2B5EF4-FFF2-40B4-BE49-F238E27FC236}">
                <a16:creationId xmlns:a16="http://schemas.microsoft.com/office/drawing/2014/main" id="{1B71C93D-0EAA-4E0E-8EDE-699B66DDC868}"/>
              </a:ext>
            </a:extLst>
          </p:cNvPr>
          <p:cNvCxnSpPr/>
          <p:nvPr/>
        </p:nvCxnSpPr>
        <p:spPr>
          <a:xfrm flipH="1" flipV="1">
            <a:off x="4582225" y="3554860"/>
            <a:ext cx="0" cy="107255"/>
          </a:xfrm>
          <a:prstGeom prst="line">
            <a:avLst/>
          </a:prstGeom>
          <a:noFill/>
          <a:ln w="6350" cap="flat" cmpd="sng" algn="ctr">
            <a:solidFill>
              <a:sysClr val="window" lastClr="FFFFFF">
                <a:lumMod val="65000"/>
              </a:sysClr>
            </a:solidFill>
            <a:prstDash val="solid"/>
            <a:miter lim="800000"/>
          </a:ln>
          <a:effectLst/>
        </p:spPr>
      </p:cxnSp>
      <p:cxnSp>
        <p:nvCxnSpPr>
          <p:cNvPr id="13" name="Straight Connector 12">
            <a:extLst>
              <a:ext uri="{FF2B5EF4-FFF2-40B4-BE49-F238E27FC236}">
                <a16:creationId xmlns:a16="http://schemas.microsoft.com/office/drawing/2014/main" id="{449D6DC7-15B7-41F4-82C8-2AEE7749A016}"/>
              </a:ext>
            </a:extLst>
          </p:cNvPr>
          <p:cNvCxnSpPr/>
          <p:nvPr/>
        </p:nvCxnSpPr>
        <p:spPr>
          <a:xfrm flipH="1" flipV="1">
            <a:off x="7610683" y="3554860"/>
            <a:ext cx="0" cy="107255"/>
          </a:xfrm>
          <a:prstGeom prst="line">
            <a:avLst/>
          </a:prstGeom>
          <a:noFill/>
          <a:ln w="6350" cap="flat" cmpd="sng" algn="ctr">
            <a:solidFill>
              <a:sysClr val="window" lastClr="FFFFFF">
                <a:lumMod val="65000"/>
              </a:sysClr>
            </a:solidFill>
            <a:prstDash val="solid"/>
            <a:miter lim="800000"/>
          </a:ln>
          <a:effectLst/>
        </p:spPr>
      </p:cxnSp>
      <p:cxnSp>
        <p:nvCxnSpPr>
          <p:cNvPr id="14" name="Straight Connector 13">
            <a:extLst>
              <a:ext uri="{FF2B5EF4-FFF2-40B4-BE49-F238E27FC236}">
                <a16:creationId xmlns:a16="http://schemas.microsoft.com/office/drawing/2014/main" id="{981618CA-233E-4BF3-AD27-211716F5EA04}"/>
              </a:ext>
            </a:extLst>
          </p:cNvPr>
          <p:cNvCxnSpPr/>
          <p:nvPr/>
        </p:nvCxnSpPr>
        <p:spPr>
          <a:xfrm flipH="1" flipV="1">
            <a:off x="10673541" y="3554860"/>
            <a:ext cx="0" cy="107255"/>
          </a:xfrm>
          <a:prstGeom prst="line">
            <a:avLst/>
          </a:prstGeom>
          <a:noFill/>
          <a:ln w="6350" cap="flat" cmpd="sng" algn="ctr">
            <a:solidFill>
              <a:sysClr val="window" lastClr="FFFFFF">
                <a:lumMod val="65000"/>
              </a:sysClr>
            </a:solidFill>
            <a:prstDash val="solid"/>
            <a:miter lim="800000"/>
          </a:ln>
          <a:effectLst/>
        </p:spPr>
      </p:cxnSp>
      <p:cxnSp>
        <p:nvCxnSpPr>
          <p:cNvPr id="15" name="Straight Connector 14">
            <a:extLst>
              <a:ext uri="{FF2B5EF4-FFF2-40B4-BE49-F238E27FC236}">
                <a16:creationId xmlns:a16="http://schemas.microsoft.com/office/drawing/2014/main" id="{CEDB5AF6-263F-4FC3-8F49-781161699FCE}"/>
              </a:ext>
            </a:extLst>
          </p:cNvPr>
          <p:cNvCxnSpPr/>
          <p:nvPr/>
        </p:nvCxnSpPr>
        <p:spPr>
          <a:xfrm flipV="1">
            <a:off x="1514226" y="3554860"/>
            <a:ext cx="9159315" cy="9478"/>
          </a:xfrm>
          <a:prstGeom prst="line">
            <a:avLst/>
          </a:prstGeom>
          <a:noFill/>
          <a:ln w="6350" cap="flat" cmpd="sng" algn="ctr">
            <a:solidFill>
              <a:sysClr val="window" lastClr="FFFFFF">
                <a:lumMod val="65000"/>
              </a:sysClr>
            </a:solidFill>
            <a:prstDash val="solid"/>
            <a:miter lim="800000"/>
          </a:ln>
          <a:effectLst/>
        </p:spPr>
      </p:cxnSp>
      <p:cxnSp>
        <p:nvCxnSpPr>
          <p:cNvPr id="16" name="Straight Connector 15">
            <a:extLst>
              <a:ext uri="{FF2B5EF4-FFF2-40B4-BE49-F238E27FC236}">
                <a16:creationId xmlns:a16="http://schemas.microsoft.com/office/drawing/2014/main" id="{99BA7951-727B-43E3-AF4E-F05BD2AACF4E}"/>
              </a:ext>
            </a:extLst>
          </p:cNvPr>
          <p:cNvCxnSpPr/>
          <p:nvPr/>
        </p:nvCxnSpPr>
        <p:spPr>
          <a:xfrm flipH="1" flipV="1">
            <a:off x="6050104" y="3448771"/>
            <a:ext cx="0" cy="107255"/>
          </a:xfrm>
          <a:prstGeom prst="line">
            <a:avLst/>
          </a:prstGeom>
          <a:noFill/>
          <a:ln w="6350" cap="flat" cmpd="sng" algn="ctr">
            <a:solidFill>
              <a:sysClr val="window" lastClr="FFFFFF">
                <a:lumMod val="65000"/>
              </a:sysClr>
            </a:solidFill>
            <a:prstDash val="solid"/>
            <a:miter lim="800000"/>
          </a:ln>
          <a:effectLst/>
        </p:spPr>
      </p:cxnSp>
      <p:cxnSp>
        <p:nvCxnSpPr>
          <p:cNvPr id="17" name="Straight Arrow Connector 16">
            <a:extLst>
              <a:ext uri="{FF2B5EF4-FFF2-40B4-BE49-F238E27FC236}">
                <a16:creationId xmlns:a16="http://schemas.microsoft.com/office/drawing/2014/main" id="{82EEA719-4552-4CA5-9BFF-B9225DEDA20D}"/>
              </a:ext>
            </a:extLst>
          </p:cNvPr>
          <p:cNvCxnSpPr/>
          <p:nvPr/>
        </p:nvCxnSpPr>
        <p:spPr>
          <a:xfrm flipH="1">
            <a:off x="7951021" y="2117078"/>
            <a:ext cx="607932" cy="556042"/>
          </a:xfrm>
          <a:prstGeom prst="straightConnector1">
            <a:avLst/>
          </a:prstGeom>
          <a:noFill/>
          <a:ln w="6350" cap="flat" cmpd="sng" algn="ctr">
            <a:solidFill>
              <a:schemeClr val="accent1"/>
            </a:solidFill>
            <a:prstDash val="solid"/>
            <a:miter lim="800000"/>
            <a:headEnd type="triangle"/>
            <a:tailEnd type="triangle"/>
          </a:ln>
          <a:effectLst/>
        </p:spPr>
      </p:cxnSp>
      <p:pic>
        <p:nvPicPr>
          <p:cNvPr id="18" name="Picture 17">
            <a:extLst>
              <a:ext uri="{FF2B5EF4-FFF2-40B4-BE49-F238E27FC236}">
                <a16:creationId xmlns:a16="http://schemas.microsoft.com/office/drawing/2014/main" id="{93F7C37C-5847-4E9F-A509-03D9DA733763}"/>
              </a:ext>
            </a:extLst>
          </p:cNvPr>
          <p:cNvPicPr>
            <a:picLocks noChangeAspect="1"/>
          </p:cNvPicPr>
          <p:nvPr/>
        </p:nvPicPr>
        <p:blipFill>
          <a:blip r:embed="rId3" cstate="print">
            <a:duotone>
              <a:srgbClr val="4472C4">
                <a:shade val="45000"/>
                <a:satMod val="135000"/>
              </a:srgbClr>
              <a:prstClr val="white"/>
            </a:duotone>
            <a:extLst>
              <a:ext uri="{28A0092B-C50C-407E-A947-70E740481C1C}">
                <a14:useLocalDpi xmlns:a14="http://schemas.microsoft.com/office/drawing/2010/main" val="0"/>
              </a:ext>
            </a:extLst>
          </a:blip>
          <a:stretch>
            <a:fillRect/>
          </a:stretch>
        </p:blipFill>
        <p:spPr>
          <a:xfrm>
            <a:off x="2855643" y="1024493"/>
            <a:ext cx="837245" cy="837245"/>
          </a:xfrm>
          <a:prstGeom prst="rect">
            <a:avLst/>
          </a:prstGeom>
        </p:spPr>
      </p:pic>
      <p:cxnSp>
        <p:nvCxnSpPr>
          <p:cNvPr id="19" name="Straight Arrow Connector 18">
            <a:extLst>
              <a:ext uri="{FF2B5EF4-FFF2-40B4-BE49-F238E27FC236}">
                <a16:creationId xmlns:a16="http://schemas.microsoft.com/office/drawing/2014/main" id="{55466C54-A251-492E-8B2D-58D145E19F8C}"/>
              </a:ext>
            </a:extLst>
          </p:cNvPr>
          <p:cNvCxnSpPr/>
          <p:nvPr/>
        </p:nvCxnSpPr>
        <p:spPr>
          <a:xfrm>
            <a:off x="6059012" y="2421127"/>
            <a:ext cx="7504" cy="364158"/>
          </a:xfrm>
          <a:prstGeom prst="straightConnector1">
            <a:avLst/>
          </a:prstGeom>
          <a:noFill/>
          <a:ln w="6350" cap="flat" cmpd="sng" algn="ctr">
            <a:solidFill>
              <a:srgbClr val="5B9BD5"/>
            </a:solidFill>
            <a:prstDash val="solid"/>
            <a:miter lim="800000"/>
            <a:headEnd type="triangle"/>
            <a:tailEnd type="triangle"/>
          </a:ln>
          <a:effectLst/>
        </p:spPr>
      </p:cxnSp>
      <p:sp>
        <p:nvSpPr>
          <p:cNvPr id="20" name="Rectangle 19">
            <a:extLst>
              <a:ext uri="{FF2B5EF4-FFF2-40B4-BE49-F238E27FC236}">
                <a16:creationId xmlns:a16="http://schemas.microsoft.com/office/drawing/2014/main" id="{D83D91C1-B39E-45B1-A7C5-4A6EDE7A3901}"/>
              </a:ext>
            </a:extLst>
          </p:cNvPr>
          <p:cNvSpPr/>
          <p:nvPr/>
        </p:nvSpPr>
        <p:spPr>
          <a:xfrm>
            <a:off x="4202895" y="680552"/>
            <a:ext cx="3642734" cy="374985"/>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lumMod val="65000"/>
                    <a:lumOff val="35000"/>
                  </a:srgbClr>
                </a:solidFill>
                <a:effectLst/>
                <a:uLnTx/>
                <a:uFillTx/>
              </a:rPr>
              <a:t>Business</a:t>
            </a:r>
          </a:p>
        </p:txBody>
      </p:sp>
      <p:sp>
        <p:nvSpPr>
          <p:cNvPr id="21" name="Rectangle 20">
            <a:extLst>
              <a:ext uri="{FF2B5EF4-FFF2-40B4-BE49-F238E27FC236}">
                <a16:creationId xmlns:a16="http://schemas.microsoft.com/office/drawing/2014/main" id="{C2CB0C66-49FF-480B-ABD9-F2D69A35FC1D}"/>
              </a:ext>
            </a:extLst>
          </p:cNvPr>
          <p:cNvSpPr/>
          <p:nvPr/>
        </p:nvSpPr>
        <p:spPr>
          <a:xfrm>
            <a:off x="4688799" y="1394948"/>
            <a:ext cx="608583" cy="345536"/>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lumMod val="65000"/>
                    <a:lumOff val="35000"/>
                  </a:srgbClr>
                </a:solidFill>
                <a:effectLst/>
                <a:uLnTx/>
                <a:uFillTx/>
              </a:rPr>
              <a:t>Sales</a:t>
            </a:r>
          </a:p>
        </p:txBody>
      </p:sp>
      <p:sp>
        <p:nvSpPr>
          <p:cNvPr id="22" name="Rectangle 21">
            <a:extLst>
              <a:ext uri="{FF2B5EF4-FFF2-40B4-BE49-F238E27FC236}">
                <a16:creationId xmlns:a16="http://schemas.microsoft.com/office/drawing/2014/main" id="{E9F30406-5174-46DF-829D-8C8F08BC2AA0}"/>
              </a:ext>
            </a:extLst>
          </p:cNvPr>
          <p:cNvSpPr/>
          <p:nvPr/>
        </p:nvSpPr>
        <p:spPr>
          <a:xfrm>
            <a:off x="5416843" y="1390725"/>
            <a:ext cx="1296140" cy="353983"/>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lumMod val="65000"/>
                    <a:lumOff val="35000"/>
                  </a:srgbClr>
                </a:solidFill>
                <a:effectLst/>
                <a:uLnTx/>
                <a:uFillTx/>
              </a:rPr>
              <a:t>Product</a:t>
            </a:r>
          </a:p>
        </p:txBody>
      </p:sp>
      <p:sp>
        <p:nvSpPr>
          <p:cNvPr id="23" name="Rectangle 22">
            <a:extLst>
              <a:ext uri="{FF2B5EF4-FFF2-40B4-BE49-F238E27FC236}">
                <a16:creationId xmlns:a16="http://schemas.microsoft.com/office/drawing/2014/main" id="{E76ADD25-EF22-41D5-9470-4B6149137021}"/>
              </a:ext>
            </a:extLst>
          </p:cNvPr>
          <p:cNvSpPr/>
          <p:nvPr/>
        </p:nvSpPr>
        <p:spPr>
          <a:xfrm>
            <a:off x="6844169" y="1390725"/>
            <a:ext cx="506020" cy="353983"/>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lumMod val="65000"/>
                    <a:lumOff val="35000"/>
                  </a:srgbClr>
                </a:solidFill>
                <a:effectLst/>
                <a:uLnTx/>
                <a:uFillTx/>
              </a:rPr>
              <a:t>HR</a:t>
            </a:r>
          </a:p>
        </p:txBody>
      </p:sp>
      <p:sp>
        <p:nvSpPr>
          <p:cNvPr id="24" name="Rectangle 23">
            <a:extLst>
              <a:ext uri="{FF2B5EF4-FFF2-40B4-BE49-F238E27FC236}">
                <a16:creationId xmlns:a16="http://schemas.microsoft.com/office/drawing/2014/main" id="{8700906C-C8A8-413D-B8BA-C706E9303549}"/>
              </a:ext>
            </a:extLst>
          </p:cNvPr>
          <p:cNvSpPr/>
          <p:nvPr/>
        </p:nvSpPr>
        <p:spPr>
          <a:xfrm>
            <a:off x="4779321" y="2123090"/>
            <a:ext cx="427538" cy="353983"/>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lumMod val="65000"/>
                    <a:lumOff val="35000"/>
                  </a:srgbClr>
                </a:solidFill>
                <a:effectLst/>
                <a:uLnTx/>
                <a:uFillTx/>
              </a:rPr>
              <a:t>CB</a:t>
            </a:r>
          </a:p>
        </p:txBody>
      </p:sp>
      <p:pic>
        <p:nvPicPr>
          <p:cNvPr id="25" name="Picture 24">
            <a:extLst>
              <a:ext uri="{FF2B5EF4-FFF2-40B4-BE49-F238E27FC236}">
                <a16:creationId xmlns:a16="http://schemas.microsoft.com/office/drawing/2014/main" id="{E3B7AC26-6038-458B-A127-02B38039BAA9}"/>
              </a:ext>
            </a:extLst>
          </p:cNvPr>
          <p:cNvPicPr>
            <a:picLocks noChangeAspect="1"/>
          </p:cNvPicPr>
          <p:nvPr/>
        </p:nvPicPr>
        <p:blipFill>
          <a:blip r:embed="rId4" cstate="print">
            <a:duotone>
              <a:srgbClr val="4472C4">
                <a:shade val="45000"/>
                <a:satMod val="135000"/>
              </a:srgbClr>
              <a:prstClr val="white"/>
            </a:duotone>
            <a:extLst>
              <a:ext uri="{28A0092B-C50C-407E-A947-70E740481C1C}">
                <a14:useLocalDpi xmlns:a14="http://schemas.microsoft.com/office/drawing/2010/main" val="0"/>
              </a:ext>
            </a:extLst>
          </a:blip>
          <a:stretch>
            <a:fillRect/>
          </a:stretch>
        </p:blipFill>
        <p:spPr>
          <a:xfrm>
            <a:off x="4778506" y="1048669"/>
            <a:ext cx="429168" cy="429168"/>
          </a:xfrm>
          <a:prstGeom prst="rect">
            <a:avLst/>
          </a:prstGeom>
        </p:spPr>
      </p:pic>
      <p:pic>
        <p:nvPicPr>
          <p:cNvPr id="26" name="Picture 25">
            <a:extLst>
              <a:ext uri="{FF2B5EF4-FFF2-40B4-BE49-F238E27FC236}">
                <a16:creationId xmlns:a16="http://schemas.microsoft.com/office/drawing/2014/main" id="{BDC26D26-1DB5-4CC6-95F2-9CC1CABFF6FB}"/>
              </a:ext>
            </a:extLst>
          </p:cNvPr>
          <p:cNvPicPr>
            <a:picLocks noChangeAspect="1"/>
          </p:cNvPicPr>
          <p:nvPr/>
        </p:nvPicPr>
        <p:blipFill>
          <a:blip r:embed="rId5" cstate="print">
            <a:duotone>
              <a:srgbClr val="4472C4">
                <a:shade val="45000"/>
                <a:satMod val="135000"/>
              </a:srgbClr>
              <a:prstClr val="white"/>
            </a:duotone>
            <a:extLst>
              <a:ext uri="{28A0092B-C50C-407E-A947-70E740481C1C}">
                <a14:useLocalDpi xmlns:a14="http://schemas.microsoft.com/office/drawing/2010/main" val="0"/>
              </a:ext>
            </a:extLst>
          </a:blip>
          <a:stretch>
            <a:fillRect/>
          </a:stretch>
        </p:blipFill>
        <p:spPr>
          <a:xfrm>
            <a:off x="5878138" y="1104286"/>
            <a:ext cx="373551" cy="373551"/>
          </a:xfrm>
          <a:prstGeom prst="rect">
            <a:avLst/>
          </a:prstGeom>
        </p:spPr>
      </p:pic>
      <p:pic>
        <p:nvPicPr>
          <p:cNvPr id="27" name="Picture 26">
            <a:extLst>
              <a:ext uri="{FF2B5EF4-FFF2-40B4-BE49-F238E27FC236}">
                <a16:creationId xmlns:a16="http://schemas.microsoft.com/office/drawing/2014/main" id="{FF5E7701-C369-40F3-B123-4B6CFA610672}"/>
              </a:ext>
            </a:extLst>
          </p:cNvPr>
          <p:cNvPicPr>
            <a:picLocks noChangeAspect="1"/>
          </p:cNvPicPr>
          <p:nvPr/>
        </p:nvPicPr>
        <p:blipFill>
          <a:blip r:embed="rId6" cstate="print">
            <a:duotone>
              <a:srgbClr val="4472C4">
                <a:shade val="45000"/>
                <a:satMod val="135000"/>
              </a:srgbClr>
              <a:prstClr val="white"/>
            </a:duotone>
            <a:extLst>
              <a:ext uri="{28A0092B-C50C-407E-A947-70E740481C1C}">
                <a14:useLocalDpi xmlns:a14="http://schemas.microsoft.com/office/drawing/2010/main" val="0"/>
              </a:ext>
            </a:extLst>
          </a:blip>
          <a:stretch>
            <a:fillRect/>
          </a:stretch>
        </p:blipFill>
        <p:spPr>
          <a:xfrm>
            <a:off x="6884924" y="1053327"/>
            <a:ext cx="424510" cy="424510"/>
          </a:xfrm>
          <a:prstGeom prst="rect">
            <a:avLst/>
          </a:prstGeom>
        </p:spPr>
      </p:pic>
      <p:sp>
        <p:nvSpPr>
          <p:cNvPr id="28" name="Rectangle 27">
            <a:extLst>
              <a:ext uri="{FF2B5EF4-FFF2-40B4-BE49-F238E27FC236}">
                <a16:creationId xmlns:a16="http://schemas.microsoft.com/office/drawing/2014/main" id="{05F682E3-3F90-42D6-AD1D-1F2F59F319FA}"/>
              </a:ext>
            </a:extLst>
          </p:cNvPr>
          <p:cNvSpPr/>
          <p:nvPr/>
        </p:nvSpPr>
        <p:spPr>
          <a:xfrm>
            <a:off x="6703209" y="2139582"/>
            <a:ext cx="832736" cy="353983"/>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lumMod val="65000"/>
                    <a:lumOff val="35000"/>
                  </a:srgbClr>
                </a:solidFill>
                <a:effectLst/>
                <a:uLnTx/>
                <a:uFillTx/>
              </a:rPr>
              <a:t>Finance</a:t>
            </a:r>
          </a:p>
        </p:txBody>
      </p:sp>
      <p:pic>
        <p:nvPicPr>
          <p:cNvPr id="30" name="Picture 29">
            <a:extLst>
              <a:ext uri="{FF2B5EF4-FFF2-40B4-BE49-F238E27FC236}">
                <a16:creationId xmlns:a16="http://schemas.microsoft.com/office/drawing/2014/main" id="{7F1D70CD-C30D-439A-9E17-A2BAABEB02B6}"/>
              </a:ext>
            </a:extLst>
          </p:cNvPr>
          <p:cNvPicPr>
            <a:picLocks noChangeAspect="1"/>
          </p:cNvPicPr>
          <p:nvPr/>
        </p:nvPicPr>
        <p:blipFill>
          <a:blip r:embed="rId7" cstate="print">
            <a:duotone>
              <a:srgbClr val="4472C4">
                <a:shade val="45000"/>
                <a:satMod val="135000"/>
              </a:srgbClr>
              <a:prstClr val="white"/>
            </a:duotone>
            <a:extLst>
              <a:ext uri="{28A0092B-C50C-407E-A947-70E740481C1C}">
                <a14:useLocalDpi xmlns:a14="http://schemas.microsoft.com/office/drawing/2010/main" val="0"/>
              </a:ext>
            </a:extLst>
          </a:blip>
          <a:stretch>
            <a:fillRect/>
          </a:stretch>
        </p:blipFill>
        <p:spPr>
          <a:xfrm>
            <a:off x="4782082" y="1775319"/>
            <a:ext cx="422017" cy="422017"/>
          </a:xfrm>
          <a:prstGeom prst="rect">
            <a:avLst/>
          </a:prstGeom>
        </p:spPr>
      </p:pic>
      <p:sp>
        <p:nvSpPr>
          <p:cNvPr id="31" name="Rounded Rectangle 14">
            <a:extLst>
              <a:ext uri="{FF2B5EF4-FFF2-40B4-BE49-F238E27FC236}">
                <a16:creationId xmlns:a16="http://schemas.microsoft.com/office/drawing/2014/main" id="{98D0A1E3-DB23-4823-8824-829B7F24596A}"/>
              </a:ext>
            </a:extLst>
          </p:cNvPr>
          <p:cNvSpPr/>
          <p:nvPr/>
        </p:nvSpPr>
        <p:spPr bwMode="ltGray">
          <a:xfrm>
            <a:off x="4202895" y="703274"/>
            <a:ext cx="3642734" cy="1717399"/>
          </a:xfrm>
          <a:prstGeom prst="roundRect">
            <a:avLst/>
          </a:prstGeom>
          <a:noFill/>
          <a:ln w="3175" cap="flat" cmpd="sng" algn="ctr">
            <a:solidFill>
              <a:schemeClr val="accent1"/>
            </a:solidFill>
            <a:prstDash val="sysDash"/>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eorgia" pitchFamily="18" charset="0"/>
              <a:ea typeface="+mn-ea"/>
              <a:cs typeface="+mn-cs"/>
            </a:endParaRPr>
          </a:p>
        </p:txBody>
      </p:sp>
      <p:cxnSp>
        <p:nvCxnSpPr>
          <p:cNvPr id="32" name="Straight Connector 31">
            <a:extLst>
              <a:ext uri="{FF2B5EF4-FFF2-40B4-BE49-F238E27FC236}">
                <a16:creationId xmlns:a16="http://schemas.microsoft.com/office/drawing/2014/main" id="{468EF2F8-038A-4327-9F40-646FC70C0E03}"/>
              </a:ext>
            </a:extLst>
          </p:cNvPr>
          <p:cNvCxnSpPr/>
          <p:nvPr/>
        </p:nvCxnSpPr>
        <p:spPr>
          <a:xfrm>
            <a:off x="5266153" y="1000706"/>
            <a:ext cx="1645920" cy="0"/>
          </a:xfrm>
          <a:prstGeom prst="line">
            <a:avLst/>
          </a:prstGeom>
          <a:noFill/>
          <a:ln w="6350" cap="flat" cmpd="sng" algn="ctr">
            <a:solidFill>
              <a:sysClr val="window" lastClr="FFFFFF">
                <a:lumMod val="75000"/>
              </a:sysClr>
            </a:solidFill>
            <a:prstDash val="solid"/>
            <a:miter lim="800000"/>
          </a:ln>
          <a:effectLst/>
        </p:spPr>
      </p:cxnSp>
      <p:pic>
        <p:nvPicPr>
          <p:cNvPr id="33" name="Picture 32">
            <a:extLst>
              <a:ext uri="{FF2B5EF4-FFF2-40B4-BE49-F238E27FC236}">
                <a16:creationId xmlns:a16="http://schemas.microsoft.com/office/drawing/2014/main" id="{7513C07E-BE41-46D5-BE2C-C43EC2CEC3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17528" y="1770300"/>
            <a:ext cx="494770" cy="494770"/>
          </a:xfrm>
          <a:prstGeom prst="rect">
            <a:avLst/>
          </a:prstGeom>
        </p:spPr>
      </p:pic>
      <p:sp>
        <p:nvSpPr>
          <p:cNvPr id="34" name="Rectangle 33">
            <a:extLst>
              <a:ext uri="{FF2B5EF4-FFF2-40B4-BE49-F238E27FC236}">
                <a16:creationId xmlns:a16="http://schemas.microsoft.com/office/drawing/2014/main" id="{09126CF1-6D37-491D-9DB9-B8C3065CB01E}"/>
              </a:ext>
            </a:extLst>
          </p:cNvPr>
          <p:cNvSpPr/>
          <p:nvPr/>
        </p:nvSpPr>
        <p:spPr>
          <a:xfrm>
            <a:off x="5416843" y="2123090"/>
            <a:ext cx="1296140" cy="353983"/>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lumMod val="65000"/>
                    <a:lumOff val="35000"/>
                  </a:srgbClr>
                </a:solidFill>
                <a:effectLst/>
                <a:uLnTx/>
                <a:uFillTx/>
              </a:rPr>
              <a:t>Sourcing</a:t>
            </a:r>
          </a:p>
        </p:txBody>
      </p:sp>
      <p:pic>
        <p:nvPicPr>
          <p:cNvPr id="35" name="Picture 34">
            <a:extLst>
              <a:ext uri="{FF2B5EF4-FFF2-40B4-BE49-F238E27FC236}">
                <a16:creationId xmlns:a16="http://schemas.microsoft.com/office/drawing/2014/main" id="{95860C84-4DB7-4344-AC86-CDF855599D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0836" y="2252179"/>
            <a:ext cx="725817" cy="725817"/>
          </a:xfrm>
          <a:prstGeom prst="rect">
            <a:avLst/>
          </a:prstGeom>
        </p:spPr>
      </p:pic>
      <p:cxnSp>
        <p:nvCxnSpPr>
          <p:cNvPr id="36" name="Straight Arrow Connector 35">
            <a:extLst>
              <a:ext uri="{FF2B5EF4-FFF2-40B4-BE49-F238E27FC236}">
                <a16:creationId xmlns:a16="http://schemas.microsoft.com/office/drawing/2014/main" id="{9D018C0E-EC23-4E26-B3EE-8F160DCB573A}"/>
              </a:ext>
            </a:extLst>
          </p:cNvPr>
          <p:cNvCxnSpPr/>
          <p:nvPr/>
        </p:nvCxnSpPr>
        <p:spPr>
          <a:xfrm>
            <a:off x="1719457" y="2942153"/>
            <a:ext cx="2303940" cy="270920"/>
          </a:xfrm>
          <a:prstGeom prst="straightConnector1">
            <a:avLst/>
          </a:prstGeom>
          <a:noFill/>
          <a:ln w="6350" cap="flat" cmpd="sng" algn="ctr">
            <a:solidFill>
              <a:schemeClr val="accent1"/>
            </a:solidFill>
            <a:prstDash val="solid"/>
            <a:miter lim="800000"/>
            <a:headEnd type="triangle"/>
            <a:tailEnd type="triangle"/>
          </a:ln>
          <a:effectLst/>
        </p:spPr>
      </p:cxnSp>
      <p:cxnSp>
        <p:nvCxnSpPr>
          <p:cNvPr id="37" name="Straight Arrow Connector 36">
            <a:extLst>
              <a:ext uri="{FF2B5EF4-FFF2-40B4-BE49-F238E27FC236}">
                <a16:creationId xmlns:a16="http://schemas.microsoft.com/office/drawing/2014/main" id="{878332D1-A138-4B05-BF28-75CA4EA63E5D}"/>
              </a:ext>
            </a:extLst>
          </p:cNvPr>
          <p:cNvCxnSpPr/>
          <p:nvPr/>
        </p:nvCxnSpPr>
        <p:spPr>
          <a:xfrm flipV="1">
            <a:off x="8274843" y="3025540"/>
            <a:ext cx="2122509" cy="213082"/>
          </a:xfrm>
          <a:prstGeom prst="straightConnector1">
            <a:avLst/>
          </a:prstGeom>
          <a:noFill/>
          <a:ln w="6350" cap="flat" cmpd="sng" algn="ctr">
            <a:solidFill>
              <a:schemeClr val="accent1"/>
            </a:solidFill>
            <a:prstDash val="solid"/>
            <a:miter lim="800000"/>
            <a:headEnd type="triangle"/>
            <a:tailEnd type="triangle"/>
          </a:ln>
          <a:effectLst/>
        </p:spPr>
      </p:cxnSp>
      <p:sp>
        <p:nvSpPr>
          <p:cNvPr id="38" name="Rounded Rectangle 5">
            <a:extLst>
              <a:ext uri="{FF2B5EF4-FFF2-40B4-BE49-F238E27FC236}">
                <a16:creationId xmlns:a16="http://schemas.microsoft.com/office/drawing/2014/main" id="{1901AACE-5DD8-4CD2-A330-24289D768C0C}"/>
              </a:ext>
            </a:extLst>
          </p:cNvPr>
          <p:cNvSpPr/>
          <p:nvPr/>
        </p:nvSpPr>
        <p:spPr bwMode="ltGray">
          <a:xfrm>
            <a:off x="8208078" y="3653973"/>
            <a:ext cx="3842670" cy="3137680"/>
          </a:xfrm>
          <a:prstGeom prst="roundRect">
            <a:avLst>
              <a:gd name="adj" fmla="val 2850"/>
            </a:avLst>
          </a:prstGeom>
          <a:noFill/>
          <a:ln w="3175" cap="flat" cmpd="sng" algn="ctr">
            <a:solidFill>
              <a:srgbClr val="C00000"/>
            </a:solidFill>
            <a:prstDash val="sysDot"/>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00000"/>
              </a:solidFill>
              <a:effectLst/>
              <a:uLnTx/>
              <a:uFillTx/>
              <a:latin typeface="Georgia" pitchFamily="18" charset="0"/>
              <a:ea typeface="+mn-ea"/>
              <a:cs typeface="+mn-cs"/>
            </a:endParaRPr>
          </a:p>
        </p:txBody>
      </p:sp>
      <p:sp>
        <p:nvSpPr>
          <p:cNvPr id="41" name="Rectangle 40">
            <a:extLst>
              <a:ext uri="{FF2B5EF4-FFF2-40B4-BE49-F238E27FC236}">
                <a16:creationId xmlns:a16="http://schemas.microsoft.com/office/drawing/2014/main" id="{311AD9C8-3347-4A2B-91A7-50704D6A458C}"/>
              </a:ext>
            </a:extLst>
          </p:cNvPr>
          <p:cNvSpPr/>
          <p:nvPr/>
        </p:nvSpPr>
        <p:spPr>
          <a:xfrm>
            <a:off x="8199552" y="3670427"/>
            <a:ext cx="3845007" cy="514969"/>
          </a:xfrm>
          <a:prstGeom prst="rect">
            <a:avLst/>
          </a:prstGeom>
          <a:noFill/>
          <a:ln w="12700" cap="flat" cmpd="sng" algn="ctr">
            <a:noFill/>
            <a:prstDash val="solid"/>
            <a:miter lim="800000"/>
          </a:ln>
          <a:effectLst/>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b="1" kern="0" dirty="0">
                <a:cs typeface="Calibri"/>
              </a:rPr>
              <a:t>Service Assurance</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50" b="1" i="1" kern="0" dirty="0">
                <a:solidFill>
                  <a:srgbClr val="000000"/>
                </a:solidFill>
              </a:rPr>
              <a:t>(Systems, Proactive Improvements, Process &amp; Procedures)</a:t>
            </a:r>
            <a:endParaRPr lang="en-US" sz="1050" b="1" i="1" u="none" strike="noStrike" kern="0" cap="none" spc="0" normalizeH="0" baseline="0" noProof="0" dirty="0">
              <a:ln>
                <a:noFill/>
              </a:ln>
              <a:solidFill>
                <a:srgbClr val="000000"/>
              </a:solidFill>
              <a:effectLst/>
              <a:uLnTx/>
              <a:uFillTx/>
              <a:cs typeface="Calibri"/>
            </a:endParaRPr>
          </a:p>
        </p:txBody>
      </p:sp>
      <p:pic>
        <p:nvPicPr>
          <p:cNvPr id="43" name="Picture 42" descr="Technology companies must focus on &lt;strong&gt;security&lt;/strong&gt;.">
            <a:extLst>
              <a:ext uri="{FF2B5EF4-FFF2-40B4-BE49-F238E27FC236}">
                <a16:creationId xmlns:a16="http://schemas.microsoft.com/office/drawing/2014/main" id="{9B18C242-EAA4-4EAD-8882-BCAEB03DE9C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36504" y="1303147"/>
            <a:ext cx="761028" cy="911416"/>
          </a:xfrm>
          <a:prstGeom prst="rect">
            <a:avLst/>
          </a:prstGeom>
        </p:spPr>
      </p:pic>
      <p:pic>
        <p:nvPicPr>
          <p:cNvPr id="44" name="Picture 43" descr="&lt;strong&gt;devops&lt;/strong&gt;-w650-brain+cogs">
            <a:extLst>
              <a:ext uri="{FF2B5EF4-FFF2-40B4-BE49-F238E27FC236}">
                <a16:creationId xmlns:a16="http://schemas.microsoft.com/office/drawing/2014/main" id="{EAF1207F-B3EF-441F-89AB-A6B2B3DC6A7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69463" y="1094266"/>
            <a:ext cx="1353416" cy="634003"/>
          </a:xfrm>
          <a:prstGeom prst="rect">
            <a:avLst/>
          </a:prstGeom>
        </p:spPr>
      </p:pic>
      <p:sp>
        <p:nvSpPr>
          <p:cNvPr id="45" name="Rectangle 44">
            <a:extLst>
              <a:ext uri="{FF2B5EF4-FFF2-40B4-BE49-F238E27FC236}">
                <a16:creationId xmlns:a16="http://schemas.microsoft.com/office/drawing/2014/main" id="{5B4781CF-CD1D-48E8-90D0-D27DB3D3E50C}"/>
              </a:ext>
            </a:extLst>
          </p:cNvPr>
          <p:cNvSpPr/>
          <p:nvPr/>
        </p:nvSpPr>
        <p:spPr>
          <a:xfrm>
            <a:off x="7843475" y="1663523"/>
            <a:ext cx="1970219" cy="461638"/>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lumMod val="65000"/>
                    <a:lumOff val="35000"/>
                  </a:srgbClr>
                </a:solidFill>
                <a:effectLst/>
                <a:uLnTx/>
                <a:uFillTx/>
              </a:rPr>
              <a:t>DEVOPS</a:t>
            </a:r>
          </a:p>
        </p:txBody>
      </p:sp>
      <p:pic>
        <p:nvPicPr>
          <p:cNvPr id="46" name="Picture 45" descr="Masters Degree in Facility or Project Management « ASU | Performance ...">
            <a:extLst>
              <a:ext uri="{FF2B5EF4-FFF2-40B4-BE49-F238E27FC236}">
                <a16:creationId xmlns:a16="http://schemas.microsoft.com/office/drawing/2014/main" id="{C49E6072-8218-47B2-922A-BC3CF860697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70632" y="1133812"/>
            <a:ext cx="803646" cy="881077"/>
          </a:xfrm>
          <a:prstGeom prst="rect">
            <a:avLst/>
          </a:prstGeom>
        </p:spPr>
      </p:pic>
      <p:sp>
        <p:nvSpPr>
          <p:cNvPr id="47" name="Rectangle 46">
            <a:extLst>
              <a:ext uri="{FF2B5EF4-FFF2-40B4-BE49-F238E27FC236}">
                <a16:creationId xmlns:a16="http://schemas.microsoft.com/office/drawing/2014/main" id="{C460B726-CFD4-46B9-BDEC-ADDFA2FDF3EE}"/>
              </a:ext>
            </a:extLst>
          </p:cNvPr>
          <p:cNvSpPr/>
          <p:nvPr/>
        </p:nvSpPr>
        <p:spPr>
          <a:xfrm>
            <a:off x="9376806" y="1878193"/>
            <a:ext cx="1970219" cy="461638"/>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rgbClr val="000000">
                    <a:lumMod val="65000"/>
                    <a:lumOff val="35000"/>
                  </a:srgbClr>
                </a:solidFill>
                <a:effectLst/>
                <a:uLnTx/>
                <a:uFillTx/>
              </a:rPr>
              <a:t>Infrastructure</a:t>
            </a:r>
          </a:p>
        </p:txBody>
      </p:sp>
      <p:sp>
        <p:nvSpPr>
          <p:cNvPr id="48" name="Rectangle 47">
            <a:extLst>
              <a:ext uri="{FF2B5EF4-FFF2-40B4-BE49-F238E27FC236}">
                <a16:creationId xmlns:a16="http://schemas.microsoft.com/office/drawing/2014/main" id="{357BFB95-57E5-4654-869B-B06E21AEFDC0}"/>
              </a:ext>
            </a:extLst>
          </p:cNvPr>
          <p:cNvSpPr/>
          <p:nvPr/>
        </p:nvSpPr>
        <p:spPr>
          <a:xfrm>
            <a:off x="10080528" y="2993957"/>
            <a:ext cx="1970219" cy="461638"/>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lumMod val="65000"/>
                    <a:lumOff val="35000"/>
                  </a:srgbClr>
                </a:solidFill>
                <a:effectLst/>
                <a:uLnTx/>
                <a:uFillTx/>
              </a:rPr>
              <a:t>Data</a:t>
            </a:r>
          </a:p>
        </p:txBody>
      </p:sp>
      <p:pic>
        <p:nvPicPr>
          <p:cNvPr id="49" name="Picture 48" descr="&lt;strong&gt;Technician&lt;/strong&gt; Icon Tools-&lt;strong&gt;technician&lt;/strong&gt;-careers-icon">
            <a:extLst>
              <a:ext uri="{FF2B5EF4-FFF2-40B4-BE49-F238E27FC236}">
                <a16:creationId xmlns:a16="http://schemas.microsoft.com/office/drawing/2014/main" id="{B2EB6845-6442-4626-BA9D-C96F579B70C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44607" y="2428455"/>
            <a:ext cx="700221" cy="636191"/>
          </a:xfrm>
          <a:prstGeom prst="rect">
            <a:avLst/>
          </a:prstGeom>
        </p:spPr>
      </p:pic>
      <p:sp>
        <p:nvSpPr>
          <p:cNvPr id="58" name="Rectangle 57">
            <a:extLst>
              <a:ext uri="{FF2B5EF4-FFF2-40B4-BE49-F238E27FC236}">
                <a16:creationId xmlns:a16="http://schemas.microsoft.com/office/drawing/2014/main" id="{6CAB213F-D358-4DC8-9B9C-69EF82F3D5CB}"/>
              </a:ext>
            </a:extLst>
          </p:cNvPr>
          <p:cNvSpPr/>
          <p:nvPr/>
        </p:nvSpPr>
        <p:spPr>
          <a:xfrm>
            <a:off x="7649248" y="4408239"/>
            <a:ext cx="1354347" cy="491706"/>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rPr>
              <a:t>1</a:t>
            </a:r>
          </a:p>
        </p:txBody>
      </p:sp>
      <p:sp>
        <p:nvSpPr>
          <p:cNvPr id="64" name="Rounded Rectangle 157">
            <a:extLst>
              <a:ext uri="{FF2B5EF4-FFF2-40B4-BE49-F238E27FC236}">
                <a16:creationId xmlns:a16="http://schemas.microsoft.com/office/drawing/2014/main" id="{9E38EC22-DC47-443F-AB98-F83FDAB081D1}"/>
              </a:ext>
            </a:extLst>
          </p:cNvPr>
          <p:cNvSpPr/>
          <p:nvPr/>
        </p:nvSpPr>
        <p:spPr>
          <a:xfrm>
            <a:off x="552448" y="4354516"/>
            <a:ext cx="1309038" cy="43251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sz="1200" b="1" kern="0"/>
              <a:t>Wireless</a:t>
            </a:r>
          </a:p>
        </p:txBody>
      </p:sp>
      <p:sp>
        <p:nvSpPr>
          <p:cNvPr id="66" name="Rounded Rectangle 162">
            <a:extLst>
              <a:ext uri="{FF2B5EF4-FFF2-40B4-BE49-F238E27FC236}">
                <a16:creationId xmlns:a16="http://schemas.microsoft.com/office/drawing/2014/main" id="{529B1B7F-E0C0-4DC3-B11D-61C119A0D1C0}"/>
              </a:ext>
            </a:extLst>
          </p:cNvPr>
          <p:cNvSpPr/>
          <p:nvPr/>
        </p:nvSpPr>
        <p:spPr>
          <a:xfrm>
            <a:off x="8326421" y="5955685"/>
            <a:ext cx="3616239" cy="28872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kern="0">
                <a:latin typeface="Calibri" panose="020F0502020204030204"/>
              </a:rPr>
              <a:t>Performance </a:t>
            </a:r>
            <a:r>
              <a:rPr lang="en-US" sz="1100" b="1" kern="0" noProof="0">
                <a:latin typeface="Calibri" panose="020F0502020204030204"/>
              </a:rPr>
              <a:t>Metrics &amp; Analytics (Reporting)</a:t>
            </a:r>
            <a:endParaRPr kumimoji="0" lang="en-US" sz="1100" b="1" i="0" u="none" strike="noStrike" kern="0" cap="none" spc="0" normalizeH="0" baseline="0" noProof="0">
              <a:ln>
                <a:noFill/>
              </a:ln>
              <a:effectLst/>
              <a:uLnTx/>
              <a:uFillTx/>
              <a:latin typeface="Calibri" panose="020F0502020204030204"/>
            </a:endParaRPr>
          </a:p>
        </p:txBody>
      </p:sp>
      <p:sp>
        <p:nvSpPr>
          <p:cNvPr id="67" name="Rounded Rectangle 176">
            <a:extLst>
              <a:ext uri="{FF2B5EF4-FFF2-40B4-BE49-F238E27FC236}">
                <a16:creationId xmlns:a16="http://schemas.microsoft.com/office/drawing/2014/main" id="{E64D4DA4-79B1-41C6-8CBB-95E5E15E74A8}"/>
              </a:ext>
            </a:extLst>
          </p:cNvPr>
          <p:cNvSpPr/>
          <p:nvPr/>
        </p:nvSpPr>
        <p:spPr>
          <a:xfrm>
            <a:off x="4168120" y="4332045"/>
            <a:ext cx="1472496" cy="80280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effectLst/>
                <a:uLnTx/>
                <a:uFillTx/>
                <a:latin typeface="Calibri" panose="020F0502020204030204"/>
                <a:ea typeface="+mn-ea"/>
                <a:cs typeface="+mn-cs"/>
              </a:rPr>
              <a:t>Preventative Maintenance</a:t>
            </a:r>
          </a:p>
        </p:txBody>
      </p:sp>
      <p:sp>
        <p:nvSpPr>
          <p:cNvPr id="70" name="Rounded Rectangle 5">
            <a:extLst>
              <a:ext uri="{FF2B5EF4-FFF2-40B4-BE49-F238E27FC236}">
                <a16:creationId xmlns:a16="http://schemas.microsoft.com/office/drawing/2014/main" id="{0E5BA959-44C7-44D5-B6EF-654054CA54AC}"/>
              </a:ext>
            </a:extLst>
          </p:cNvPr>
          <p:cNvSpPr/>
          <p:nvPr/>
        </p:nvSpPr>
        <p:spPr bwMode="ltGray">
          <a:xfrm>
            <a:off x="141254" y="3678893"/>
            <a:ext cx="3551634" cy="3112760"/>
          </a:xfrm>
          <a:prstGeom prst="roundRect">
            <a:avLst>
              <a:gd name="adj" fmla="val 2850"/>
            </a:avLst>
          </a:prstGeom>
          <a:noFill/>
          <a:ln w="3175" cap="flat" cmpd="sng" algn="ctr">
            <a:solidFill>
              <a:schemeClr val="accent1"/>
            </a:solidFill>
            <a:prstDash val="sysDot"/>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eorgia" pitchFamily="18" charset="0"/>
              <a:ea typeface="+mn-ea"/>
              <a:cs typeface="+mn-cs"/>
            </a:endParaRPr>
          </a:p>
        </p:txBody>
      </p:sp>
      <p:sp>
        <p:nvSpPr>
          <p:cNvPr id="72" name="Rectangle 71">
            <a:extLst>
              <a:ext uri="{FF2B5EF4-FFF2-40B4-BE49-F238E27FC236}">
                <a16:creationId xmlns:a16="http://schemas.microsoft.com/office/drawing/2014/main" id="{FA53B96B-F07D-4A2B-84F2-E946AE0FAD12}"/>
              </a:ext>
            </a:extLst>
          </p:cNvPr>
          <p:cNvSpPr/>
          <p:nvPr/>
        </p:nvSpPr>
        <p:spPr>
          <a:xfrm>
            <a:off x="253819" y="2921906"/>
            <a:ext cx="1679849" cy="461638"/>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lumMod val="65000"/>
                    <a:lumOff val="35000"/>
                  </a:srgbClr>
                </a:solidFill>
                <a:effectLst/>
                <a:uLnTx/>
                <a:uFillTx/>
              </a:rPr>
              <a:t>OSP Construction</a:t>
            </a:r>
          </a:p>
        </p:txBody>
      </p:sp>
      <p:grpSp>
        <p:nvGrpSpPr>
          <p:cNvPr id="73" name="Group 72">
            <a:extLst>
              <a:ext uri="{FF2B5EF4-FFF2-40B4-BE49-F238E27FC236}">
                <a16:creationId xmlns:a16="http://schemas.microsoft.com/office/drawing/2014/main" id="{69D5A2EC-6EDB-40F3-9612-D6D1D4C1BC48}"/>
              </a:ext>
            </a:extLst>
          </p:cNvPr>
          <p:cNvGrpSpPr/>
          <p:nvPr/>
        </p:nvGrpSpPr>
        <p:grpSpPr>
          <a:xfrm>
            <a:off x="511423" y="5367300"/>
            <a:ext cx="2705778" cy="932770"/>
            <a:chOff x="3059325" y="4939340"/>
            <a:chExt cx="2850537" cy="1291998"/>
          </a:xfrm>
        </p:grpSpPr>
        <p:sp>
          <p:nvSpPr>
            <p:cNvPr id="76" name="Rectangle 75">
              <a:extLst>
                <a:ext uri="{FF2B5EF4-FFF2-40B4-BE49-F238E27FC236}">
                  <a16:creationId xmlns:a16="http://schemas.microsoft.com/office/drawing/2014/main" id="{72867473-EC49-4C98-B348-CB3D392AB485}"/>
                </a:ext>
              </a:extLst>
            </p:cNvPr>
            <p:cNvSpPr/>
            <p:nvPr/>
          </p:nvSpPr>
          <p:spPr>
            <a:xfrm>
              <a:off x="3407517" y="4939340"/>
              <a:ext cx="2211706" cy="602426"/>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000000">
                      <a:lumMod val="65000"/>
                      <a:lumOff val="35000"/>
                    </a:srgbClr>
                  </a:solidFill>
                  <a:effectLst/>
                  <a:uLnTx/>
                  <a:uFillTx/>
                </a:rPr>
                <a:t>Tools/Telemetry</a:t>
              </a:r>
            </a:p>
            <a:p>
              <a:pPr algn="ctr">
                <a:defRPr/>
              </a:pPr>
              <a:r>
                <a:rPr lang="en-US" sz="1050" b="1" i="1" kern="0">
                  <a:solidFill>
                    <a:srgbClr val="000000">
                      <a:lumMod val="65000"/>
                      <a:lumOff val="35000"/>
                    </a:srgbClr>
                  </a:solidFill>
                </a:rPr>
                <a:t>(Process &amp; Delivery)</a:t>
              </a:r>
              <a:endParaRPr kumimoji="0" lang="en-US" sz="1050" b="1" i="1" u="none" strike="noStrike" kern="0" cap="none" spc="0" normalizeH="0" baseline="0" noProof="0">
                <a:ln>
                  <a:noFill/>
                </a:ln>
                <a:solidFill>
                  <a:srgbClr val="000000">
                    <a:lumMod val="65000"/>
                    <a:lumOff val="35000"/>
                  </a:srgbClr>
                </a:solidFill>
                <a:effectLst/>
                <a:uLnTx/>
                <a:uFillTx/>
              </a:endParaRPr>
            </a:p>
          </p:txBody>
        </p:sp>
        <p:sp>
          <p:nvSpPr>
            <p:cNvPr id="77" name="Rectangle 76">
              <a:extLst>
                <a:ext uri="{FF2B5EF4-FFF2-40B4-BE49-F238E27FC236}">
                  <a16:creationId xmlns:a16="http://schemas.microsoft.com/office/drawing/2014/main" id="{F67C8D06-74FB-41BE-AAD2-C201D6AC28FA}"/>
                </a:ext>
              </a:extLst>
            </p:cNvPr>
            <p:cNvSpPr/>
            <p:nvPr/>
          </p:nvSpPr>
          <p:spPr>
            <a:xfrm>
              <a:off x="3222763" y="5523476"/>
              <a:ext cx="1163676" cy="49170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effectLst/>
                  <a:uLnTx/>
                  <a:uFillTx/>
                </a:rPr>
                <a:t>Enhanced Telemetry</a:t>
              </a:r>
            </a:p>
          </p:txBody>
        </p:sp>
        <p:sp>
          <p:nvSpPr>
            <p:cNvPr id="78" name="Rectangle 77">
              <a:extLst>
                <a:ext uri="{FF2B5EF4-FFF2-40B4-BE49-F238E27FC236}">
                  <a16:creationId xmlns:a16="http://schemas.microsoft.com/office/drawing/2014/main" id="{C86AB066-6151-486E-B71C-61A2168DD34E}"/>
                </a:ext>
              </a:extLst>
            </p:cNvPr>
            <p:cNvSpPr/>
            <p:nvPr/>
          </p:nvSpPr>
          <p:spPr>
            <a:xfrm>
              <a:off x="4542059" y="5533139"/>
              <a:ext cx="1253133" cy="49170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kern="0" noProof="0"/>
                <a:t>Enhanced Correlation</a:t>
              </a:r>
              <a:endParaRPr kumimoji="0" lang="en-US" sz="1100" b="1" i="0" u="none" strike="noStrike" kern="0" cap="none" spc="0" normalizeH="0" baseline="0" noProof="0">
                <a:ln>
                  <a:noFill/>
                </a:ln>
                <a:effectLst/>
                <a:uLnTx/>
                <a:uFillTx/>
              </a:endParaRPr>
            </a:p>
          </p:txBody>
        </p:sp>
        <p:sp>
          <p:nvSpPr>
            <p:cNvPr id="79" name="Rounded Rectangle 5">
              <a:extLst>
                <a:ext uri="{FF2B5EF4-FFF2-40B4-BE49-F238E27FC236}">
                  <a16:creationId xmlns:a16="http://schemas.microsoft.com/office/drawing/2014/main" id="{0E5BA959-44C7-44D5-B6EF-654054CA54AC}"/>
                </a:ext>
              </a:extLst>
            </p:cNvPr>
            <p:cNvSpPr/>
            <p:nvPr/>
          </p:nvSpPr>
          <p:spPr bwMode="ltGray">
            <a:xfrm>
              <a:off x="3059325" y="4971116"/>
              <a:ext cx="2850537" cy="1260222"/>
            </a:xfrm>
            <a:prstGeom prst="roundRect">
              <a:avLst>
                <a:gd name="adj" fmla="val 2850"/>
              </a:avLst>
            </a:prstGeom>
            <a:noFill/>
            <a:ln w="3175" cap="flat" cmpd="sng" algn="ctr">
              <a:solidFill>
                <a:schemeClr val="accent1"/>
              </a:solidFill>
              <a:prstDash val="sysDot"/>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eorgia" pitchFamily="18" charset="0"/>
                <a:ea typeface="+mn-ea"/>
                <a:cs typeface="+mn-cs"/>
              </a:endParaRPr>
            </a:p>
          </p:txBody>
        </p:sp>
      </p:grpSp>
      <p:sp>
        <p:nvSpPr>
          <p:cNvPr id="84" name="Rounded Rectangle 155">
            <a:extLst>
              <a:ext uri="{FF2B5EF4-FFF2-40B4-BE49-F238E27FC236}">
                <a16:creationId xmlns:a16="http://schemas.microsoft.com/office/drawing/2014/main" id="{63FC7FF3-9012-4A7D-B782-62B389874777}"/>
              </a:ext>
            </a:extLst>
          </p:cNvPr>
          <p:cNvSpPr/>
          <p:nvPr/>
        </p:nvSpPr>
        <p:spPr>
          <a:xfrm>
            <a:off x="8297643" y="4354516"/>
            <a:ext cx="3568725" cy="43251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sz="1200" b="1" kern="0"/>
              <a:t>Governance</a:t>
            </a:r>
          </a:p>
        </p:txBody>
      </p:sp>
      <p:sp>
        <p:nvSpPr>
          <p:cNvPr id="87" name="Rounded Rectangle 176">
            <a:extLst>
              <a:ext uri="{FF2B5EF4-FFF2-40B4-BE49-F238E27FC236}">
                <a16:creationId xmlns:a16="http://schemas.microsoft.com/office/drawing/2014/main" id="{E8F70D2D-DF05-4F01-8F0D-D7854A6AE1BB}"/>
              </a:ext>
            </a:extLst>
          </p:cNvPr>
          <p:cNvSpPr/>
          <p:nvPr/>
        </p:nvSpPr>
        <p:spPr>
          <a:xfrm>
            <a:off x="5800112" y="4553605"/>
            <a:ext cx="2084996" cy="51753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effectLst/>
                <a:uLnTx/>
                <a:uFillTx/>
                <a:latin typeface="Calibri" panose="020F0502020204030204"/>
                <a:ea typeface="+mn-ea"/>
                <a:cs typeface="+mn-cs"/>
              </a:rPr>
              <a:t>Site Agent</a:t>
            </a:r>
            <a:r>
              <a:rPr kumimoji="0" lang="en-US" sz="1200" b="1" i="0" u="none" strike="noStrike" kern="0" cap="none" spc="0" normalizeH="0" noProof="0">
                <a:ln>
                  <a:noFill/>
                </a:ln>
                <a:effectLst/>
                <a:uLnTx/>
                <a:uFillTx/>
                <a:latin typeface="Calibri" panose="020F0502020204030204"/>
                <a:ea typeface="+mn-ea"/>
                <a:cs typeface="+mn-cs"/>
              </a:rPr>
              <a:t> / </a:t>
            </a:r>
            <a:r>
              <a:rPr kumimoji="0" lang="en-US" sz="1200" b="1" i="0" u="none" strike="noStrike" kern="0" cap="none" spc="0" normalizeH="0" baseline="0" noProof="0">
                <a:ln>
                  <a:noFill/>
                </a:ln>
                <a:effectLst/>
                <a:uLnTx/>
                <a:uFillTx/>
                <a:latin typeface="Calibri" panose="020F0502020204030204"/>
                <a:ea typeface="+mn-ea"/>
                <a:cs typeface="+mn-cs"/>
              </a:rPr>
              <a:t>Smart Hands</a:t>
            </a:r>
          </a:p>
        </p:txBody>
      </p:sp>
      <p:cxnSp>
        <p:nvCxnSpPr>
          <p:cNvPr id="89" name="Straight Arrow Connector 88">
            <a:extLst>
              <a:ext uri="{FF2B5EF4-FFF2-40B4-BE49-F238E27FC236}">
                <a16:creationId xmlns:a16="http://schemas.microsoft.com/office/drawing/2014/main" id="{1C7C9AF7-B863-4E1D-A8B6-DB1BA6B83394}"/>
              </a:ext>
            </a:extLst>
          </p:cNvPr>
          <p:cNvCxnSpPr>
            <a:cxnSpLocks/>
          </p:cNvCxnSpPr>
          <p:nvPr/>
        </p:nvCxnSpPr>
        <p:spPr>
          <a:xfrm flipH="1">
            <a:off x="8159765" y="2339831"/>
            <a:ext cx="1363114" cy="645487"/>
          </a:xfrm>
          <a:prstGeom prst="straightConnector1">
            <a:avLst/>
          </a:prstGeom>
          <a:noFill/>
          <a:ln w="6350" cap="flat" cmpd="sng" algn="ctr">
            <a:solidFill>
              <a:schemeClr val="accent1"/>
            </a:solidFill>
            <a:prstDash val="solid"/>
            <a:miter lim="800000"/>
            <a:headEnd type="triangle"/>
            <a:tailEnd type="triangle"/>
          </a:ln>
          <a:effectLst/>
        </p:spPr>
      </p:cxnSp>
      <p:sp>
        <p:nvSpPr>
          <p:cNvPr id="69" name="Rounded Rectangle 124">
            <a:extLst>
              <a:ext uri="{FF2B5EF4-FFF2-40B4-BE49-F238E27FC236}">
                <a16:creationId xmlns:a16="http://schemas.microsoft.com/office/drawing/2014/main" id="{B46844D6-471E-4DE3-B862-7AA5A32AC257}"/>
              </a:ext>
            </a:extLst>
          </p:cNvPr>
          <p:cNvSpPr/>
          <p:nvPr/>
        </p:nvSpPr>
        <p:spPr>
          <a:xfrm>
            <a:off x="253819" y="6321261"/>
            <a:ext cx="11760651" cy="39354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effectLst/>
                <a:uLnTx/>
                <a:uFillTx/>
                <a:latin typeface="Calibri" panose="020F0502020204030204"/>
                <a:ea typeface="+mn-ea"/>
                <a:cs typeface="+mn-cs"/>
              </a:rPr>
              <a:t>Customer Experience</a:t>
            </a:r>
          </a:p>
        </p:txBody>
      </p:sp>
      <p:sp>
        <p:nvSpPr>
          <p:cNvPr id="86" name="Rounded Rectangle 157">
            <a:extLst>
              <a:ext uri="{FF2B5EF4-FFF2-40B4-BE49-F238E27FC236}">
                <a16:creationId xmlns:a16="http://schemas.microsoft.com/office/drawing/2014/main" id="{9E38EC22-DC47-443F-AB98-F83FDAB081D1}"/>
              </a:ext>
            </a:extLst>
          </p:cNvPr>
          <p:cNvSpPr/>
          <p:nvPr/>
        </p:nvSpPr>
        <p:spPr>
          <a:xfrm>
            <a:off x="1958688" y="4345511"/>
            <a:ext cx="1309038" cy="43251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sz="1200" b="1" kern="0"/>
              <a:t>Wireline</a:t>
            </a:r>
          </a:p>
        </p:txBody>
      </p:sp>
      <p:sp>
        <p:nvSpPr>
          <p:cNvPr id="90" name="Rectangle 89">
            <a:extLst>
              <a:ext uri="{FF2B5EF4-FFF2-40B4-BE49-F238E27FC236}">
                <a16:creationId xmlns:a16="http://schemas.microsoft.com/office/drawing/2014/main" id="{053FD884-A5F4-424F-B54A-231CB23BF82F}"/>
              </a:ext>
            </a:extLst>
          </p:cNvPr>
          <p:cNvSpPr/>
          <p:nvPr/>
        </p:nvSpPr>
        <p:spPr>
          <a:xfrm>
            <a:off x="4017208" y="3601577"/>
            <a:ext cx="4083827" cy="652716"/>
          </a:xfrm>
          <a:prstGeom prst="rect">
            <a:avLst/>
          </a:prstGeom>
          <a:noFill/>
          <a:ln w="12700" cap="flat" cmpd="sng" algn="ctr">
            <a:noFill/>
            <a:prstDash val="solid"/>
            <a:miter lim="800000"/>
          </a:ln>
          <a:effectLst/>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0" lang="en-US" sz="1600" b="1" i="0" u="none" strike="noStrike" kern="0" cap="none" spc="0" normalizeH="0" baseline="0" noProof="0" dirty="0">
                <a:ln>
                  <a:noFill/>
                </a:ln>
                <a:solidFill>
                  <a:srgbClr val="000000"/>
                </a:solidFill>
                <a:effectLst/>
                <a:uLnTx/>
                <a:uFillTx/>
              </a:rPr>
              <a:t>Field </a:t>
            </a:r>
            <a:r>
              <a:rPr lang="en-US" sz="1600" b="1" kern="0" dirty="0">
                <a:solidFill>
                  <a:srgbClr val="000000"/>
                </a:solidFill>
              </a:rPr>
              <a:t>Service Delivery</a:t>
            </a:r>
            <a:endParaRPr kumimoji="0" lang="en-US" sz="1600" b="1" i="0" u="none" strike="noStrike" kern="0" cap="none" spc="0" normalizeH="0" baseline="0" noProof="0" dirty="0">
              <a:ln>
                <a:noFill/>
              </a:ln>
              <a:solidFill>
                <a:srgbClr val="000000">
                  <a:lumMod val="65000"/>
                  <a:lumOff val="35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050" b="1" kern="0" dirty="0">
                <a:solidFill>
                  <a:srgbClr val="000000"/>
                </a:solidFill>
              </a:rPr>
              <a:t>(Field Engineering, Facilities, Sites, Dispatch, Implementations)</a:t>
            </a:r>
            <a:endParaRPr lang="en-US" sz="1050" b="1" i="0" u="none" strike="noStrike" kern="0" cap="none" spc="0" normalizeH="0" baseline="0" noProof="0" dirty="0">
              <a:ln>
                <a:noFill/>
              </a:ln>
              <a:solidFill>
                <a:srgbClr val="000000"/>
              </a:solidFill>
              <a:effectLst/>
              <a:uLnTx/>
              <a:uFillTx/>
              <a:cs typeface="Calibri"/>
            </a:endParaRPr>
          </a:p>
        </p:txBody>
      </p:sp>
      <p:sp>
        <p:nvSpPr>
          <p:cNvPr id="91" name="Rounded Rectangle 176">
            <a:extLst>
              <a:ext uri="{FF2B5EF4-FFF2-40B4-BE49-F238E27FC236}">
                <a16:creationId xmlns:a16="http://schemas.microsoft.com/office/drawing/2014/main" id="{E64D4DA4-79B1-41C6-8CBB-95E5E15E74A8}"/>
              </a:ext>
            </a:extLst>
          </p:cNvPr>
          <p:cNvSpPr/>
          <p:nvPr/>
        </p:nvSpPr>
        <p:spPr>
          <a:xfrm>
            <a:off x="4091199" y="5218491"/>
            <a:ext cx="1646840" cy="45541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effectLst/>
                <a:uLnTx/>
                <a:uFillTx/>
                <a:latin typeface="Calibri" panose="020F0502020204030204"/>
                <a:ea typeface="+mn-ea"/>
                <a:cs typeface="+mn-cs"/>
              </a:rPr>
              <a:t>Asset Management</a:t>
            </a:r>
          </a:p>
        </p:txBody>
      </p:sp>
      <p:sp>
        <p:nvSpPr>
          <p:cNvPr id="92" name="Rounded Rectangle 176">
            <a:extLst>
              <a:ext uri="{FF2B5EF4-FFF2-40B4-BE49-F238E27FC236}">
                <a16:creationId xmlns:a16="http://schemas.microsoft.com/office/drawing/2014/main" id="{E64D4DA4-79B1-41C6-8CBB-95E5E15E74A8}"/>
              </a:ext>
            </a:extLst>
          </p:cNvPr>
          <p:cNvSpPr/>
          <p:nvPr/>
        </p:nvSpPr>
        <p:spPr>
          <a:xfrm>
            <a:off x="5848485" y="5212698"/>
            <a:ext cx="2054039" cy="45541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effectLst/>
                <a:uLnTx/>
                <a:uFillTx/>
                <a:latin typeface="Calibri" panose="020F0502020204030204"/>
                <a:ea typeface="+mn-ea"/>
                <a:cs typeface="+mn-cs"/>
              </a:rPr>
              <a:t>Lifecycle Management</a:t>
            </a:r>
          </a:p>
        </p:txBody>
      </p:sp>
      <p:sp>
        <p:nvSpPr>
          <p:cNvPr id="93" name="Rounded Rectangle 176">
            <a:extLst>
              <a:ext uri="{FF2B5EF4-FFF2-40B4-BE49-F238E27FC236}">
                <a16:creationId xmlns:a16="http://schemas.microsoft.com/office/drawing/2014/main" id="{E64D4DA4-79B1-41C6-8CBB-95E5E15E74A8}"/>
              </a:ext>
            </a:extLst>
          </p:cNvPr>
          <p:cNvSpPr/>
          <p:nvPr/>
        </p:nvSpPr>
        <p:spPr>
          <a:xfrm>
            <a:off x="4067510" y="5809149"/>
            <a:ext cx="1673717" cy="45541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a:latin typeface="Calibri" panose="020F0502020204030204"/>
              </a:rPr>
              <a:t>Field</a:t>
            </a:r>
            <a:r>
              <a:rPr kumimoji="0" lang="en-US" sz="1200" b="1" i="0" u="none" strike="noStrike" kern="0" cap="none" spc="0" normalizeH="0" baseline="0" noProof="0">
                <a:ln>
                  <a:noFill/>
                </a:ln>
                <a:effectLst/>
                <a:uLnTx/>
                <a:uFillTx/>
                <a:latin typeface="Calibri" panose="020F0502020204030204"/>
                <a:ea typeface="+mn-ea"/>
                <a:cs typeface="+mn-cs"/>
              </a:rPr>
              <a:t> Engineering</a:t>
            </a:r>
          </a:p>
        </p:txBody>
      </p:sp>
      <p:sp>
        <p:nvSpPr>
          <p:cNvPr id="94" name="Rounded Rectangle 176">
            <a:extLst>
              <a:ext uri="{FF2B5EF4-FFF2-40B4-BE49-F238E27FC236}">
                <a16:creationId xmlns:a16="http://schemas.microsoft.com/office/drawing/2014/main" id="{E64D4DA4-79B1-41C6-8CBB-95E5E15E74A8}"/>
              </a:ext>
            </a:extLst>
          </p:cNvPr>
          <p:cNvSpPr/>
          <p:nvPr/>
        </p:nvSpPr>
        <p:spPr>
          <a:xfrm>
            <a:off x="5849316" y="5809149"/>
            <a:ext cx="2053209" cy="45541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effectLst/>
                <a:uLnTx/>
                <a:uFillTx/>
                <a:latin typeface="Calibri" panose="020F0502020204030204"/>
                <a:ea typeface="+mn-ea"/>
                <a:cs typeface="+mn-cs"/>
              </a:rPr>
              <a:t>Warehouse &amp; Procurement</a:t>
            </a:r>
          </a:p>
        </p:txBody>
      </p:sp>
      <p:sp>
        <p:nvSpPr>
          <p:cNvPr id="95" name="Rounded Rectangle 157">
            <a:extLst>
              <a:ext uri="{FF2B5EF4-FFF2-40B4-BE49-F238E27FC236}">
                <a16:creationId xmlns:a16="http://schemas.microsoft.com/office/drawing/2014/main" id="{9E38EC22-DC47-443F-AB98-F83FDAB081D1}"/>
              </a:ext>
            </a:extLst>
          </p:cNvPr>
          <p:cNvSpPr/>
          <p:nvPr/>
        </p:nvSpPr>
        <p:spPr>
          <a:xfrm>
            <a:off x="523713" y="4854878"/>
            <a:ext cx="2813347" cy="43251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sz="1200" b="1" kern="0"/>
              <a:t>Managed NCS Services &amp; Customer Care</a:t>
            </a:r>
          </a:p>
        </p:txBody>
      </p:sp>
      <p:pic>
        <p:nvPicPr>
          <p:cNvPr id="96" name="Picture 95">
            <a:extLst>
              <a:ext uri="{FF2B5EF4-FFF2-40B4-BE49-F238E27FC236}">
                <a16:creationId xmlns:a16="http://schemas.microsoft.com/office/drawing/2014/main" id="{E3B7AC26-6038-458B-A127-02B38039BAA9}"/>
              </a:ext>
            </a:extLst>
          </p:cNvPr>
          <p:cNvPicPr>
            <a:picLocks noChangeAspect="1"/>
          </p:cNvPicPr>
          <p:nvPr/>
        </p:nvPicPr>
        <p:blipFill>
          <a:blip r:embed="rId4" cstate="print">
            <a:duotone>
              <a:srgbClr val="4472C4">
                <a:shade val="45000"/>
                <a:satMod val="135000"/>
              </a:srgbClr>
              <a:prstClr val="white"/>
            </a:duotone>
            <a:extLst>
              <a:ext uri="{28A0092B-C50C-407E-A947-70E740481C1C}">
                <a14:useLocalDpi xmlns:a14="http://schemas.microsoft.com/office/drawing/2010/main" val="0"/>
              </a:ext>
            </a:extLst>
          </a:blip>
          <a:stretch>
            <a:fillRect/>
          </a:stretch>
        </p:blipFill>
        <p:spPr>
          <a:xfrm>
            <a:off x="6856990" y="1818871"/>
            <a:ext cx="429168" cy="429168"/>
          </a:xfrm>
          <a:prstGeom prst="rect">
            <a:avLst/>
          </a:prstGeom>
        </p:spPr>
      </p:pic>
      <p:sp>
        <p:nvSpPr>
          <p:cNvPr id="97" name="Rounded Rectangle 176">
            <a:extLst>
              <a:ext uri="{FF2B5EF4-FFF2-40B4-BE49-F238E27FC236}">
                <a16:creationId xmlns:a16="http://schemas.microsoft.com/office/drawing/2014/main" id="{E64D4DA4-79B1-41C6-8CBB-95E5E15E74A8}"/>
              </a:ext>
            </a:extLst>
          </p:cNvPr>
          <p:cNvSpPr/>
          <p:nvPr/>
        </p:nvSpPr>
        <p:spPr>
          <a:xfrm>
            <a:off x="8300658" y="4936713"/>
            <a:ext cx="1473884" cy="45541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a:latin typeface="Calibri" panose="020F0502020204030204"/>
              </a:rPr>
              <a:t>Preventing Outages</a:t>
            </a:r>
            <a:endParaRPr kumimoji="0" lang="en-US" sz="1200" b="1" i="0" u="none" strike="noStrike" kern="0" cap="none" spc="0" normalizeH="0" baseline="0" noProof="0">
              <a:ln>
                <a:noFill/>
              </a:ln>
              <a:effectLst/>
              <a:uLnTx/>
              <a:uFillTx/>
              <a:latin typeface="Calibri" panose="020F0502020204030204"/>
              <a:ea typeface="+mn-ea"/>
              <a:cs typeface="+mn-cs"/>
            </a:endParaRPr>
          </a:p>
        </p:txBody>
      </p:sp>
      <p:sp>
        <p:nvSpPr>
          <p:cNvPr id="98" name="Rounded Rectangle 176">
            <a:extLst>
              <a:ext uri="{FF2B5EF4-FFF2-40B4-BE49-F238E27FC236}">
                <a16:creationId xmlns:a16="http://schemas.microsoft.com/office/drawing/2014/main" id="{E64D4DA4-79B1-41C6-8CBB-95E5E15E74A8}"/>
              </a:ext>
            </a:extLst>
          </p:cNvPr>
          <p:cNvSpPr/>
          <p:nvPr/>
        </p:nvSpPr>
        <p:spPr>
          <a:xfrm>
            <a:off x="11004795" y="4941227"/>
            <a:ext cx="920434" cy="45541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a:latin typeface="Calibri" panose="020F0502020204030204"/>
              </a:rPr>
              <a:t>DevOPS</a:t>
            </a:r>
            <a:endParaRPr kumimoji="0" lang="en-US" sz="1200" b="1" i="0" u="none" strike="noStrike" kern="0" cap="none" spc="0" normalizeH="0" baseline="0" noProof="0">
              <a:ln>
                <a:noFill/>
              </a:ln>
              <a:effectLst/>
              <a:uLnTx/>
              <a:uFillTx/>
              <a:latin typeface="Calibri" panose="020F0502020204030204"/>
              <a:ea typeface="+mn-ea"/>
              <a:cs typeface="+mn-cs"/>
            </a:endParaRPr>
          </a:p>
        </p:txBody>
      </p:sp>
      <p:sp>
        <p:nvSpPr>
          <p:cNvPr id="71" name="TextBox 70"/>
          <p:cNvSpPr txBox="1"/>
          <p:nvPr/>
        </p:nvSpPr>
        <p:spPr>
          <a:xfrm rot="16200000">
            <a:off x="-388959" y="5093857"/>
            <a:ext cx="1494512" cy="369332"/>
          </a:xfrm>
          <a:prstGeom prst="rect">
            <a:avLst/>
          </a:prstGeom>
          <a:noFill/>
        </p:spPr>
        <p:txBody>
          <a:bodyPr wrap="none" rtlCol="0">
            <a:spAutoFit/>
          </a:bodyPr>
          <a:lstStyle/>
          <a:p>
            <a:r>
              <a:rPr lang="en-US"/>
              <a:t>Tiered  Model</a:t>
            </a:r>
          </a:p>
        </p:txBody>
      </p:sp>
      <p:sp>
        <p:nvSpPr>
          <p:cNvPr id="99" name="Rounded Rectangle 176">
            <a:extLst>
              <a:ext uri="{FF2B5EF4-FFF2-40B4-BE49-F238E27FC236}">
                <a16:creationId xmlns:a16="http://schemas.microsoft.com/office/drawing/2014/main" id="{E64D4DA4-79B1-41C6-8CBB-95E5E15E74A8}"/>
              </a:ext>
            </a:extLst>
          </p:cNvPr>
          <p:cNvSpPr/>
          <p:nvPr/>
        </p:nvSpPr>
        <p:spPr>
          <a:xfrm>
            <a:off x="9915428" y="5446199"/>
            <a:ext cx="2027232" cy="455415"/>
          </a:xfrm>
          <a:prstGeom prst="roundRect">
            <a:avLst/>
          </a:prstGeom>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en-US" sz="1200" b="1" kern="0" dirty="0">
                <a:latin typeface="Calibri" panose="020F0502020204030204"/>
              </a:rPr>
              <a:t>Support Applications</a:t>
            </a:r>
            <a:endParaRPr kumimoji="0" lang="en-US" sz="1200" b="1" i="0" u="none" strike="noStrike" kern="0" cap="none" spc="0" normalizeH="0" baseline="0" noProof="0" dirty="0">
              <a:ln>
                <a:noFill/>
              </a:ln>
              <a:effectLst/>
              <a:uLnTx/>
              <a:uFillTx/>
              <a:latin typeface="Calibri" panose="020F0502020204030204"/>
              <a:ea typeface="+mn-ea"/>
              <a:cs typeface="+mn-cs"/>
            </a:endParaRPr>
          </a:p>
        </p:txBody>
      </p:sp>
      <p:sp>
        <p:nvSpPr>
          <p:cNvPr id="100" name="Rounded Rectangle 176">
            <a:extLst>
              <a:ext uri="{FF2B5EF4-FFF2-40B4-BE49-F238E27FC236}">
                <a16:creationId xmlns:a16="http://schemas.microsoft.com/office/drawing/2014/main" id="{E64D4DA4-79B1-41C6-8CBB-95E5E15E74A8}"/>
              </a:ext>
            </a:extLst>
          </p:cNvPr>
          <p:cNvSpPr/>
          <p:nvPr/>
        </p:nvSpPr>
        <p:spPr>
          <a:xfrm>
            <a:off x="8326421" y="5459902"/>
            <a:ext cx="1473884" cy="45541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a:latin typeface="Calibri" panose="020F0502020204030204"/>
              </a:rPr>
              <a:t>Quality Assurance</a:t>
            </a:r>
            <a:endParaRPr kumimoji="0" lang="en-US" sz="1200" b="1" i="0" u="none" strike="noStrike" kern="0" cap="none" spc="0" normalizeH="0" baseline="0" noProof="0">
              <a:ln>
                <a:noFill/>
              </a:ln>
              <a:effectLst/>
              <a:uLnTx/>
              <a:uFillTx/>
              <a:latin typeface="Calibri" panose="020F0502020204030204"/>
              <a:ea typeface="+mn-ea"/>
              <a:cs typeface="+mn-cs"/>
            </a:endParaRPr>
          </a:p>
        </p:txBody>
      </p:sp>
      <p:sp>
        <p:nvSpPr>
          <p:cNvPr id="101" name="Rounded Rectangle 176">
            <a:extLst>
              <a:ext uri="{FF2B5EF4-FFF2-40B4-BE49-F238E27FC236}">
                <a16:creationId xmlns:a16="http://schemas.microsoft.com/office/drawing/2014/main" id="{E64D4DA4-79B1-41C6-8CBB-95E5E15E74A8}"/>
              </a:ext>
            </a:extLst>
          </p:cNvPr>
          <p:cNvSpPr/>
          <p:nvPr/>
        </p:nvSpPr>
        <p:spPr>
          <a:xfrm>
            <a:off x="9915427" y="4928564"/>
            <a:ext cx="963849" cy="45541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a:latin typeface="Calibri" panose="020F0502020204030204"/>
              </a:rPr>
              <a:t>KPIs</a:t>
            </a:r>
            <a:endParaRPr kumimoji="0" lang="en-US" sz="1200" b="1" i="0" u="none" strike="noStrike" kern="0" cap="none" spc="0" normalizeH="0" baseline="0" noProof="0">
              <a:ln>
                <a:noFill/>
              </a:ln>
              <a:effectLst/>
              <a:uLnTx/>
              <a:uFillTx/>
              <a:latin typeface="Calibri" panose="020F0502020204030204"/>
              <a:ea typeface="+mn-ea"/>
              <a:cs typeface="+mn-cs"/>
            </a:endParaRPr>
          </a:p>
        </p:txBody>
      </p:sp>
      <p:sp>
        <p:nvSpPr>
          <p:cNvPr id="74" name="Rectangle 73"/>
          <p:cNvSpPr/>
          <p:nvPr/>
        </p:nvSpPr>
        <p:spPr>
          <a:xfrm>
            <a:off x="2613207" y="-171997"/>
            <a:ext cx="7064114" cy="923330"/>
          </a:xfrm>
          <a:prstGeom prst="rect">
            <a:avLst/>
          </a:prstGeom>
          <a:noFill/>
        </p:spPr>
        <p:txBody>
          <a:bodyPr wrap="none" lIns="91440" tIns="45720" rIns="91440" bIns="45720">
            <a:spAutoFit/>
          </a:bodyPr>
          <a:lstStyle/>
          <a:p>
            <a:pPr algn="ctr"/>
            <a:r>
              <a:rPr lang="en-US" sz="5400">
                <a:ln w="0"/>
                <a:effectLst>
                  <a:outerShdw blurRad="38100" dist="19050" dir="2700000" algn="tl" rotWithShape="0">
                    <a:schemeClr val="dk1">
                      <a:alpha val="40000"/>
                    </a:schemeClr>
                  </a:outerShdw>
                </a:effectLst>
              </a:rPr>
              <a:t>Organizational Overview</a:t>
            </a:r>
            <a:endParaRPr lang="en-US" sz="5400" b="0" cap="none" spc="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17132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2667000" y="5817384"/>
            <a:ext cx="1924050" cy="184585"/>
          </a:xfrm>
          <a:prstGeom prst="rect">
            <a:avLst/>
          </a:prstGeom>
          <a:noFill/>
          <a:ln w="9525">
            <a:noFill/>
            <a:miter lim="800000"/>
            <a:headEnd/>
            <a:tailEnd/>
          </a:ln>
        </p:spPr>
        <p:txBody>
          <a:bodyPr lIns="34250" tIns="34250" rIns="34250" bIns="34250" anchor="ctr">
            <a:spAutoFit/>
          </a:bodyPr>
          <a:lstStyle/>
          <a:p>
            <a:pPr>
              <a:defRPr/>
            </a:pPr>
            <a:fld id="{CDC1896C-9F82-4E9B-B7FD-6AC1806C9E31}" type="slidenum">
              <a:rPr lang="en-US" sz="750" b="1">
                <a:solidFill>
                  <a:schemeClr val="tx1">
                    <a:lumMod val="65000"/>
                    <a:lumOff val="35000"/>
                  </a:schemeClr>
                </a:solidFill>
              </a:rPr>
              <a:pPr>
                <a:defRPr/>
              </a:pPr>
              <a:t>8</a:t>
            </a:fld>
            <a:r>
              <a:rPr lang="en-US" sz="750">
                <a:solidFill>
                  <a:schemeClr val="tx1">
                    <a:lumMod val="65000"/>
                    <a:lumOff val="35000"/>
                  </a:schemeClr>
                </a:solidFill>
              </a:rPr>
              <a:t> | </a:t>
            </a:r>
            <a:r>
              <a:rPr lang="en-US" sz="750">
                <a:solidFill>
                  <a:schemeClr val="bg1">
                    <a:lumMod val="65000"/>
                  </a:schemeClr>
                </a:solidFill>
              </a:rPr>
              <a:t>Proprietary and Confidential</a:t>
            </a:r>
          </a:p>
        </p:txBody>
      </p:sp>
      <p:sp>
        <p:nvSpPr>
          <p:cNvPr id="2" name="Title 1"/>
          <p:cNvSpPr>
            <a:spLocks noGrp="1"/>
          </p:cNvSpPr>
          <p:nvPr>
            <p:ph type="title"/>
          </p:nvPr>
        </p:nvSpPr>
        <p:spPr>
          <a:xfrm>
            <a:off x="1934135" y="2877312"/>
            <a:ext cx="8458200" cy="1022858"/>
          </a:xfrm>
        </p:spPr>
        <p:txBody>
          <a:bodyPr/>
          <a:lstStyle/>
          <a:p>
            <a:r>
              <a:rPr lang="en-US" sz="3600">
                <a:effectLst>
                  <a:outerShdw blurRad="38100" dist="38100" dir="2700000" algn="tl">
                    <a:srgbClr val="000000">
                      <a:alpha val="43137"/>
                    </a:srgbClr>
                  </a:outerShdw>
                </a:effectLst>
              </a:rPr>
              <a:t>The NOC</a:t>
            </a:r>
            <a:br>
              <a:rPr lang="en-US" sz="3600">
                <a:effectLst>
                  <a:outerShdw blurRad="38100" dist="38100" dir="2700000" algn="tl">
                    <a:srgbClr val="000000">
                      <a:alpha val="43137"/>
                    </a:srgbClr>
                  </a:outerShdw>
                </a:effectLst>
              </a:rPr>
            </a:br>
            <a:r>
              <a:rPr lang="en-US" sz="2800">
                <a:effectLst>
                  <a:outerShdw blurRad="38100" dist="38100" dir="2700000" algn="tl">
                    <a:srgbClr val="000000">
                      <a:alpha val="43137"/>
                    </a:srgbClr>
                  </a:outerShdw>
                </a:effectLst>
              </a:rPr>
              <a:t>“The Insurance Policy to the Company”</a:t>
            </a:r>
          </a:p>
        </p:txBody>
      </p:sp>
    </p:spTree>
    <p:extLst>
      <p:ext uri="{BB962C8B-B14F-4D97-AF65-F5344CB8AC3E}">
        <p14:creationId xmlns:p14="http://schemas.microsoft.com/office/powerpoint/2010/main" val="10242558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71153" y="1708340"/>
            <a:ext cx="4703548" cy="2200501"/>
          </a:xfrm>
          <a:prstGeom prst="rect">
            <a:avLst/>
          </a:prstGeom>
        </p:spPr>
      </p:pic>
      <p:pic>
        <p:nvPicPr>
          <p:cNvPr id="6" name="Picture 5"/>
          <p:cNvPicPr>
            <a:picLocks noChangeAspect="1"/>
          </p:cNvPicPr>
          <p:nvPr/>
        </p:nvPicPr>
        <p:blipFill>
          <a:blip r:embed="rId3"/>
          <a:stretch>
            <a:fillRect/>
          </a:stretch>
        </p:blipFill>
        <p:spPr>
          <a:xfrm>
            <a:off x="939113" y="4198783"/>
            <a:ext cx="3610140" cy="1983292"/>
          </a:xfrm>
          <a:prstGeom prst="rect">
            <a:avLst/>
          </a:prstGeom>
        </p:spPr>
      </p:pic>
      <p:pic>
        <p:nvPicPr>
          <p:cNvPr id="7" name="Picture 6"/>
          <p:cNvPicPr>
            <a:picLocks noChangeAspect="1"/>
          </p:cNvPicPr>
          <p:nvPr/>
        </p:nvPicPr>
        <p:blipFill>
          <a:blip r:embed="rId4"/>
          <a:stretch>
            <a:fillRect/>
          </a:stretch>
        </p:blipFill>
        <p:spPr>
          <a:xfrm>
            <a:off x="209725" y="1579292"/>
            <a:ext cx="6196820" cy="2458599"/>
          </a:xfrm>
          <a:prstGeom prst="rect">
            <a:avLst/>
          </a:prstGeom>
        </p:spPr>
      </p:pic>
      <p:pic>
        <p:nvPicPr>
          <p:cNvPr id="8" name="Picture 7"/>
          <p:cNvPicPr>
            <a:picLocks noChangeAspect="1"/>
          </p:cNvPicPr>
          <p:nvPr/>
        </p:nvPicPr>
        <p:blipFill>
          <a:blip r:embed="rId5"/>
          <a:stretch>
            <a:fillRect/>
          </a:stretch>
        </p:blipFill>
        <p:spPr>
          <a:xfrm>
            <a:off x="4877332" y="4788852"/>
            <a:ext cx="6700074" cy="1818833"/>
          </a:xfrm>
          <a:prstGeom prst="rect">
            <a:avLst/>
          </a:prstGeom>
        </p:spPr>
      </p:pic>
      <p:sp>
        <p:nvSpPr>
          <p:cNvPr id="9" name="Rectangle 8"/>
          <p:cNvSpPr/>
          <p:nvPr/>
        </p:nvSpPr>
        <p:spPr>
          <a:xfrm>
            <a:off x="367566" y="249493"/>
            <a:ext cx="10702161" cy="707886"/>
          </a:xfrm>
          <a:prstGeom prst="rect">
            <a:avLst/>
          </a:prstGeom>
          <a:noFill/>
        </p:spPr>
        <p:txBody>
          <a:bodyPr wrap="none" lIns="91440" tIns="45720" rIns="91440" bIns="45720">
            <a:spAutoFit/>
          </a:bodyPr>
          <a:lstStyle/>
          <a:p>
            <a:pPr algn="ctr"/>
            <a:r>
              <a:rPr lang="en-US" sz="4000" b="0" cap="none" spc="0">
                <a:ln w="0"/>
                <a:solidFill>
                  <a:schemeClr val="tx1"/>
                </a:solidFill>
                <a:effectLst>
                  <a:outerShdw blurRad="38100" dist="19050" dir="2700000" algn="tl" rotWithShape="0">
                    <a:schemeClr val="dk1">
                      <a:alpha val="40000"/>
                    </a:schemeClr>
                  </a:outerShdw>
                </a:effectLst>
              </a:rPr>
              <a:t>What does a Network Operations Center look like?</a:t>
            </a:r>
          </a:p>
        </p:txBody>
      </p:sp>
    </p:spTree>
    <p:extLst>
      <p:ext uri="{BB962C8B-B14F-4D97-AF65-F5344CB8AC3E}">
        <p14:creationId xmlns:p14="http://schemas.microsoft.com/office/powerpoint/2010/main" val="31468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14</Slides>
  <Notes>11</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Service Level Management The Backbone of Operations</vt:lpstr>
      <vt:lpstr>PowerPoint Presentation</vt:lpstr>
      <vt:lpstr>The NOC “The Insurance Policy to the Company”</vt:lpstr>
      <vt:lpstr>PowerPoint Presentation</vt:lpstr>
      <vt:lpstr>PowerPoint Presentation</vt:lpstr>
      <vt:lpstr>PowerPoint Presentation</vt:lpstr>
      <vt:lpstr>PowerPoint Presentation</vt:lpstr>
      <vt:lpstr>PowerPoint Presentation</vt:lpstr>
      <vt:lpstr>PowerPoint Presentation</vt:lpstr>
    </vt:vector>
  </TitlesOfParts>
  <Company>General Communications,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jshank</dc:creator>
  <cp:revision>227</cp:revision>
  <dcterms:created xsi:type="dcterms:W3CDTF">2021-11-30T22:19:34Z</dcterms:created>
  <dcterms:modified xsi:type="dcterms:W3CDTF">2021-12-15T20:31:41Z</dcterms:modified>
</cp:coreProperties>
</file>