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notesMasterIdLst>
    <p:notesMasterId r:id="rId18"/>
  </p:notesMasterIdLst>
  <p:sldIdLst>
    <p:sldId id="256" r:id="rId5"/>
    <p:sldId id="271" r:id="rId6"/>
    <p:sldId id="281" r:id="rId7"/>
    <p:sldId id="274" r:id="rId8"/>
    <p:sldId id="282" r:id="rId9"/>
    <p:sldId id="283" r:id="rId10"/>
    <p:sldId id="272" r:id="rId11"/>
    <p:sldId id="273" r:id="rId12"/>
    <p:sldId id="279" r:id="rId13"/>
    <p:sldId id="260" r:id="rId14"/>
    <p:sldId id="287" r:id="rId15"/>
    <p:sldId id="285" r:id="rId16"/>
    <p:sldId id="286" r:id="rId17"/>
  </p:sldIdLst>
  <p:sldSz cx="12192000" cy="6858000"/>
  <p:notesSz cx="6858000" cy="9144000"/>
  <p:embeddedFontLst>
    <p:embeddedFont>
      <p:font typeface="Roboto" panose="020B0604020202020204" charset="0"/>
      <p:regular r:id="rId19"/>
      <p:bold r:id="rId20"/>
      <p:italic r:id="rId21"/>
      <p:boldItalic r:id="rId22"/>
    </p:embeddedFont>
    <p:embeddedFont>
      <p:font typeface="Roboto Light" panose="020B0604020202020204" charset="0"/>
      <p:regular r:id="rId23"/>
      <p:italic r:id="rId24"/>
    </p:embeddedFont>
    <p:embeddedFont>
      <p:font typeface="Abril Fatface" panose="020B0604020202020204" charset="0"/>
      <p:regular r:id="rId25"/>
    </p:embeddedFont>
    <p:embeddedFont>
      <p:font typeface="Segoe UI" panose="020B0502040204020203" pitchFamily="34" charset="0"/>
      <p:regular r:id="rId26"/>
      <p:bold r:id="rId27"/>
      <p:italic r:id="rId28"/>
      <p:boldItalic r:id="rId29"/>
    </p:embeddedFont>
    <p:embeddedFont>
      <p:font typeface="Segoe UI Black" panose="020B0A02040204020203" pitchFamily="34" charset="0"/>
      <p:bold r:id="rId30"/>
      <p:boldItalic r:id="rId31"/>
    </p:embeddedFont>
    <p:embeddedFont>
      <p:font typeface="Calibri" panose="020F0502020204030204" pitchFamily="34" charset="0"/>
      <p:regular r:id="rId32"/>
      <p:bold r:id="rId33"/>
      <p:italic r:id="rId34"/>
      <p:boldItalic r:id="rId35"/>
    </p:embeddedFont>
    <p:embeddedFont>
      <p:font typeface="Roboto Black" panose="020B0604020202020204" charset="0"/>
      <p:regular r:id="rId36"/>
      <p:bold r:id="rId37"/>
      <p:italic r:id="rId38"/>
      <p:boldItalic r:id="rId39"/>
    </p:embeddedFont>
    <p:embeddedFont>
      <p:font typeface="Roboto Condensed" panose="020B060402020202020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C0CF"/>
    <a:srgbClr val="3B9BB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4660"/>
  </p:normalViewPr>
  <p:slideViewPr>
    <p:cSldViewPr snapToGrid="0">
      <p:cViewPr varScale="1">
        <p:scale>
          <a:sx n="97" d="100"/>
          <a:sy n="97" d="100"/>
        </p:scale>
        <p:origin x="90"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heme" Target="theme/theme1.xml"/><Relationship Id="rId20" Type="http://schemas.openxmlformats.org/officeDocument/2006/relationships/font" Target="fonts/font2.fntdata"/><Relationship Id="rId41" Type="http://schemas.openxmlformats.org/officeDocument/2006/relationships/font" Target="fonts/font23.fntdata"/></Relationships>
</file>

<file path=ppt/diagrams/_rels/data2.xml.rels><?xml version="1.0" encoding="UTF-8" standalone="yes"?>
<Relationships xmlns="http://schemas.openxmlformats.org/package/2006/relationships"><Relationship Id="rId1" Type="http://schemas.openxmlformats.org/officeDocument/2006/relationships/hyperlink" Target="https://broadbandusa.ntia.doc.gov/events/latest-events/infrastructure-investment-and-jobs-act-broadband-programs-public-virtua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broadbandusa.ntia.doc.gov/events/latest-events/infrastructure-investment-and-jobs-act-broadband-programs-public-virtua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A4AA3-929D-4CE2-9C67-824C89DE0E81}" type="doc">
      <dgm:prSet loTypeId="urn:microsoft.com/office/officeart/2005/8/layout/pyramid1" loCatId="pyramid" qsTypeId="urn:microsoft.com/office/officeart/2005/8/quickstyle/simple1" qsCatId="simple" csTypeId="urn:microsoft.com/office/officeart/2005/8/colors/colorful1" csCatId="colorful" phldr="1"/>
      <dgm:spPr/>
    </dgm:pt>
    <dgm:pt modelId="{5965D6F4-9D04-47FA-B236-260AAB454338}">
      <dgm:prSet phldrT="[Text]" custT="1"/>
      <dgm:spPr>
        <a:solidFill>
          <a:schemeClr val="accent3"/>
        </a:solidFill>
      </dgm:spPr>
      <dgm:t>
        <a:bodyPr/>
        <a:lstStyle/>
        <a:p>
          <a:r>
            <a:rPr lang="en-US" sz="2400" dirty="0" smtClean="0">
              <a:solidFill>
                <a:schemeClr val="bg1"/>
              </a:solidFill>
            </a:rPr>
            <a:t>Fund</a:t>
          </a:r>
          <a:endParaRPr lang="en-US" sz="2400" dirty="0">
            <a:solidFill>
              <a:schemeClr val="bg1"/>
            </a:solidFill>
          </a:endParaRPr>
        </a:p>
      </dgm:t>
    </dgm:pt>
    <dgm:pt modelId="{268B2180-43FC-47A5-A7B9-5F0319A528BF}" type="parTrans" cxnId="{63E81C8E-A5A3-44C7-BA37-081E0DFB897A}">
      <dgm:prSet/>
      <dgm:spPr/>
      <dgm:t>
        <a:bodyPr/>
        <a:lstStyle/>
        <a:p>
          <a:endParaRPr lang="en-US"/>
        </a:p>
      </dgm:t>
    </dgm:pt>
    <dgm:pt modelId="{AF51186B-6F55-4DA5-955C-157D41C3E60E}" type="sibTrans" cxnId="{63E81C8E-A5A3-44C7-BA37-081E0DFB897A}">
      <dgm:prSet/>
      <dgm:spPr/>
      <dgm:t>
        <a:bodyPr/>
        <a:lstStyle/>
        <a:p>
          <a:endParaRPr lang="en-US"/>
        </a:p>
      </dgm:t>
    </dgm:pt>
    <dgm:pt modelId="{D01F94E8-24CE-4CE6-9EC8-C53AEC470BA1}">
      <dgm:prSet phldrT="[Text]" custT="1"/>
      <dgm:spPr>
        <a:solidFill>
          <a:schemeClr val="accent2"/>
        </a:solidFill>
      </dgm:spPr>
      <dgm:t>
        <a:bodyPr/>
        <a:lstStyle/>
        <a:p>
          <a:r>
            <a:rPr lang="en-US" sz="2400" dirty="0" smtClean="0">
              <a:solidFill>
                <a:schemeClr val="bg1"/>
              </a:solidFill>
            </a:rPr>
            <a:t>Plan</a:t>
          </a:r>
          <a:endParaRPr lang="en-US" sz="2400" dirty="0">
            <a:solidFill>
              <a:schemeClr val="bg1"/>
            </a:solidFill>
          </a:endParaRPr>
        </a:p>
      </dgm:t>
    </dgm:pt>
    <dgm:pt modelId="{537B068D-742C-48F7-BB54-FA3FD5D5D6F5}" type="parTrans" cxnId="{37E0E118-9B98-4D85-9654-6CA9D357AB1A}">
      <dgm:prSet/>
      <dgm:spPr/>
      <dgm:t>
        <a:bodyPr/>
        <a:lstStyle/>
        <a:p>
          <a:endParaRPr lang="en-US"/>
        </a:p>
      </dgm:t>
    </dgm:pt>
    <dgm:pt modelId="{DC13CBB9-167D-47CB-95EA-55DD6500D867}" type="sibTrans" cxnId="{37E0E118-9B98-4D85-9654-6CA9D357AB1A}">
      <dgm:prSet/>
      <dgm:spPr/>
      <dgm:t>
        <a:bodyPr/>
        <a:lstStyle/>
        <a:p>
          <a:endParaRPr lang="en-US"/>
        </a:p>
      </dgm:t>
    </dgm:pt>
    <dgm:pt modelId="{C466A54F-8BFA-4FD1-B27F-6861CDF8762D}">
      <dgm:prSet phldrT="[Text]" custT="1"/>
      <dgm:spPr>
        <a:solidFill>
          <a:schemeClr val="accent5"/>
        </a:solidFill>
      </dgm:spPr>
      <dgm:t>
        <a:bodyPr/>
        <a:lstStyle/>
        <a:p>
          <a:r>
            <a:rPr lang="en-US" sz="2400" dirty="0" smtClean="0">
              <a:solidFill>
                <a:schemeClr val="bg1"/>
              </a:solidFill>
            </a:rPr>
            <a:t>Partner</a:t>
          </a:r>
          <a:endParaRPr lang="en-US" sz="2400" dirty="0">
            <a:solidFill>
              <a:schemeClr val="bg1"/>
            </a:solidFill>
          </a:endParaRPr>
        </a:p>
      </dgm:t>
    </dgm:pt>
    <dgm:pt modelId="{A47CE188-8C03-493F-BCC6-A7113DC2C0B5}" type="parTrans" cxnId="{E1B4B3B7-4890-4D12-8ABA-5AC766D7DB5E}">
      <dgm:prSet/>
      <dgm:spPr/>
      <dgm:t>
        <a:bodyPr/>
        <a:lstStyle/>
        <a:p>
          <a:endParaRPr lang="en-US"/>
        </a:p>
      </dgm:t>
    </dgm:pt>
    <dgm:pt modelId="{1D156A32-B407-4068-B421-FA1D2312C067}" type="sibTrans" cxnId="{E1B4B3B7-4890-4D12-8ABA-5AC766D7DB5E}">
      <dgm:prSet/>
      <dgm:spPr/>
      <dgm:t>
        <a:bodyPr/>
        <a:lstStyle/>
        <a:p>
          <a:endParaRPr lang="en-US"/>
        </a:p>
      </dgm:t>
    </dgm:pt>
    <dgm:pt modelId="{7E9A0914-0655-4459-BCFF-C25A02561A30}">
      <dgm:prSet phldrT="[Text]" custT="1"/>
      <dgm:spPr>
        <a:solidFill>
          <a:schemeClr val="accent6"/>
        </a:solidFill>
      </dgm:spPr>
      <dgm:t>
        <a:bodyPr/>
        <a:lstStyle/>
        <a:p>
          <a:r>
            <a:rPr lang="en-US" sz="2400" dirty="0" smtClean="0">
              <a:solidFill>
                <a:schemeClr val="bg1"/>
              </a:solidFill>
            </a:rPr>
            <a:t>Build</a:t>
          </a:r>
          <a:endParaRPr lang="en-US" sz="2400" dirty="0">
            <a:solidFill>
              <a:schemeClr val="bg1"/>
            </a:solidFill>
          </a:endParaRPr>
        </a:p>
      </dgm:t>
    </dgm:pt>
    <dgm:pt modelId="{E5B92B2D-87F1-4176-94B6-F9EBC940F3E7}" type="parTrans" cxnId="{474A4ABF-142A-4ACB-A491-762B936B62DE}">
      <dgm:prSet/>
      <dgm:spPr/>
      <dgm:t>
        <a:bodyPr/>
        <a:lstStyle/>
        <a:p>
          <a:endParaRPr lang="en-US"/>
        </a:p>
      </dgm:t>
    </dgm:pt>
    <dgm:pt modelId="{167305F7-9476-45BB-9CA0-58E2926F3809}" type="sibTrans" cxnId="{474A4ABF-142A-4ACB-A491-762B936B62DE}">
      <dgm:prSet/>
      <dgm:spPr/>
      <dgm:t>
        <a:bodyPr/>
        <a:lstStyle/>
        <a:p>
          <a:endParaRPr lang="en-US"/>
        </a:p>
      </dgm:t>
    </dgm:pt>
    <dgm:pt modelId="{19097F44-BA7A-4DDB-AEAB-02A649A6D161}">
      <dgm:prSet phldrT="[Text]" custT="1"/>
      <dgm:spPr>
        <a:solidFill>
          <a:srgbClr val="FFC000"/>
        </a:solidFill>
      </dgm:spPr>
      <dgm:t>
        <a:bodyPr/>
        <a:lstStyle/>
        <a:p>
          <a:pPr>
            <a:lnSpc>
              <a:spcPct val="150000"/>
            </a:lnSpc>
            <a:spcAft>
              <a:spcPts val="1500"/>
            </a:spcAft>
          </a:pPr>
          <a:endParaRPr lang="en-US" sz="2400" dirty="0" smtClean="0">
            <a:solidFill>
              <a:schemeClr val="bg1"/>
            </a:solidFill>
          </a:endParaRPr>
        </a:p>
        <a:p>
          <a:pPr>
            <a:lnSpc>
              <a:spcPct val="150000"/>
            </a:lnSpc>
            <a:spcAft>
              <a:spcPts val="1500"/>
            </a:spcAft>
          </a:pPr>
          <a:r>
            <a:rPr lang="en-US" sz="2400" dirty="0" smtClean="0">
              <a:solidFill>
                <a:schemeClr val="bg1"/>
              </a:solidFill>
            </a:rPr>
            <a:t>Adopt</a:t>
          </a:r>
          <a:endParaRPr lang="en-US" sz="2400" dirty="0">
            <a:solidFill>
              <a:schemeClr val="bg1"/>
            </a:solidFill>
          </a:endParaRPr>
        </a:p>
      </dgm:t>
    </dgm:pt>
    <dgm:pt modelId="{426B759D-4E9E-4034-B915-B6D63784F318}" type="parTrans" cxnId="{AC16BDBC-A59F-47D5-B4C5-07F652162103}">
      <dgm:prSet/>
      <dgm:spPr/>
      <dgm:t>
        <a:bodyPr/>
        <a:lstStyle/>
        <a:p>
          <a:endParaRPr lang="en-US"/>
        </a:p>
      </dgm:t>
    </dgm:pt>
    <dgm:pt modelId="{579A4B4D-B955-42F3-A37D-A2E54A2F6CB4}" type="sibTrans" cxnId="{AC16BDBC-A59F-47D5-B4C5-07F652162103}">
      <dgm:prSet/>
      <dgm:spPr/>
      <dgm:t>
        <a:bodyPr/>
        <a:lstStyle/>
        <a:p>
          <a:endParaRPr lang="en-US"/>
        </a:p>
      </dgm:t>
    </dgm:pt>
    <dgm:pt modelId="{FF2B571E-527C-445E-8B9E-B78B355E5154}" type="pres">
      <dgm:prSet presAssocID="{961A4AA3-929D-4CE2-9C67-824C89DE0E81}" presName="Name0" presStyleCnt="0">
        <dgm:presLayoutVars>
          <dgm:dir/>
          <dgm:animLvl val="lvl"/>
          <dgm:resizeHandles val="exact"/>
        </dgm:presLayoutVars>
      </dgm:prSet>
      <dgm:spPr/>
    </dgm:pt>
    <dgm:pt modelId="{BDA53613-96DD-4C29-86B3-0C4097B62C07}" type="pres">
      <dgm:prSet presAssocID="{19097F44-BA7A-4DDB-AEAB-02A649A6D161}" presName="Name8" presStyleCnt="0"/>
      <dgm:spPr/>
    </dgm:pt>
    <dgm:pt modelId="{7E5E5DE2-CE1B-4A4B-A02A-86D2E3D12795}" type="pres">
      <dgm:prSet presAssocID="{19097F44-BA7A-4DDB-AEAB-02A649A6D161}" presName="level" presStyleLbl="node1" presStyleIdx="0" presStyleCnt="5" custScaleY="180385">
        <dgm:presLayoutVars>
          <dgm:chMax val="1"/>
          <dgm:bulletEnabled val="1"/>
        </dgm:presLayoutVars>
      </dgm:prSet>
      <dgm:spPr/>
      <dgm:t>
        <a:bodyPr/>
        <a:lstStyle/>
        <a:p>
          <a:endParaRPr lang="en-US"/>
        </a:p>
      </dgm:t>
    </dgm:pt>
    <dgm:pt modelId="{8411F448-2705-4A51-A1AC-D1F437E91A0C}" type="pres">
      <dgm:prSet presAssocID="{19097F44-BA7A-4DDB-AEAB-02A649A6D161}" presName="levelTx" presStyleLbl="revTx" presStyleIdx="0" presStyleCnt="0">
        <dgm:presLayoutVars>
          <dgm:chMax val="1"/>
          <dgm:bulletEnabled val="1"/>
        </dgm:presLayoutVars>
      </dgm:prSet>
      <dgm:spPr/>
      <dgm:t>
        <a:bodyPr/>
        <a:lstStyle/>
        <a:p>
          <a:endParaRPr lang="en-US"/>
        </a:p>
      </dgm:t>
    </dgm:pt>
    <dgm:pt modelId="{768E0BFF-49E2-4993-B04F-B1C7F276C9A2}" type="pres">
      <dgm:prSet presAssocID="{7E9A0914-0655-4459-BCFF-C25A02561A30}" presName="Name8" presStyleCnt="0"/>
      <dgm:spPr/>
    </dgm:pt>
    <dgm:pt modelId="{19681E0D-1823-45D2-88B3-53C579F271F4}" type="pres">
      <dgm:prSet presAssocID="{7E9A0914-0655-4459-BCFF-C25A02561A30}" presName="level" presStyleLbl="node1" presStyleIdx="1" presStyleCnt="5">
        <dgm:presLayoutVars>
          <dgm:chMax val="1"/>
          <dgm:bulletEnabled val="1"/>
        </dgm:presLayoutVars>
      </dgm:prSet>
      <dgm:spPr/>
      <dgm:t>
        <a:bodyPr/>
        <a:lstStyle/>
        <a:p>
          <a:endParaRPr lang="en-US"/>
        </a:p>
      </dgm:t>
    </dgm:pt>
    <dgm:pt modelId="{75041877-43A0-498D-8C00-98577CF9D245}" type="pres">
      <dgm:prSet presAssocID="{7E9A0914-0655-4459-BCFF-C25A02561A30}" presName="levelTx" presStyleLbl="revTx" presStyleIdx="0" presStyleCnt="0">
        <dgm:presLayoutVars>
          <dgm:chMax val="1"/>
          <dgm:bulletEnabled val="1"/>
        </dgm:presLayoutVars>
      </dgm:prSet>
      <dgm:spPr/>
      <dgm:t>
        <a:bodyPr/>
        <a:lstStyle/>
        <a:p>
          <a:endParaRPr lang="en-US"/>
        </a:p>
      </dgm:t>
    </dgm:pt>
    <dgm:pt modelId="{EED5A9AA-1ED9-4603-9645-A2997EDD9C1C}" type="pres">
      <dgm:prSet presAssocID="{5965D6F4-9D04-47FA-B236-260AAB454338}" presName="Name8" presStyleCnt="0"/>
      <dgm:spPr/>
    </dgm:pt>
    <dgm:pt modelId="{65D98D45-0220-48BE-9568-8DBFD03B87F2}" type="pres">
      <dgm:prSet presAssocID="{5965D6F4-9D04-47FA-B236-260AAB454338}" presName="level" presStyleLbl="node1" presStyleIdx="2" presStyleCnt="5">
        <dgm:presLayoutVars>
          <dgm:chMax val="1"/>
          <dgm:bulletEnabled val="1"/>
        </dgm:presLayoutVars>
      </dgm:prSet>
      <dgm:spPr/>
      <dgm:t>
        <a:bodyPr/>
        <a:lstStyle/>
        <a:p>
          <a:endParaRPr lang="en-US"/>
        </a:p>
      </dgm:t>
    </dgm:pt>
    <dgm:pt modelId="{7D2E80AE-E1D1-49A5-B2CB-F3D18F6B719E}" type="pres">
      <dgm:prSet presAssocID="{5965D6F4-9D04-47FA-B236-260AAB454338}" presName="levelTx" presStyleLbl="revTx" presStyleIdx="0" presStyleCnt="0">
        <dgm:presLayoutVars>
          <dgm:chMax val="1"/>
          <dgm:bulletEnabled val="1"/>
        </dgm:presLayoutVars>
      </dgm:prSet>
      <dgm:spPr/>
      <dgm:t>
        <a:bodyPr/>
        <a:lstStyle/>
        <a:p>
          <a:endParaRPr lang="en-US"/>
        </a:p>
      </dgm:t>
    </dgm:pt>
    <dgm:pt modelId="{B4A2036D-FBAD-4E81-A054-C7CC7054B9D2}" type="pres">
      <dgm:prSet presAssocID="{D01F94E8-24CE-4CE6-9EC8-C53AEC470BA1}" presName="Name8" presStyleCnt="0"/>
      <dgm:spPr/>
    </dgm:pt>
    <dgm:pt modelId="{4514649B-ACA9-4DF0-92E6-3CD03D870F86}" type="pres">
      <dgm:prSet presAssocID="{D01F94E8-24CE-4CE6-9EC8-C53AEC470BA1}" presName="level" presStyleLbl="node1" presStyleIdx="3" presStyleCnt="5">
        <dgm:presLayoutVars>
          <dgm:chMax val="1"/>
          <dgm:bulletEnabled val="1"/>
        </dgm:presLayoutVars>
      </dgm:prSet>
      <dgm:spPr/>
      <dgm:t>
        <a:bodyPr/>
        <a:lstStyle/>
        <a:p>
          <a:endParaRPr lang="en-US"/>
        </a:p>
      </dgm:t>
    </dgm:pt>
    <dgm:pt modelId="{802EB47A-6734-4EB8-A9AF-8972E1C0F346}" type="pres">
      <dgm:prSet presAssocID="{D01F94E8-24CE-4CE6-9EC8-C53AEC470BA1}" presName="levelTx" presStyleLbl="revTx" presStyleIdx="0" presStyleCnt="0">
        <dgm:presLayoutVars>
          <dgm:chMax val="1"/>
          <dgm:bulletEnabled val="1"/>
        </dgm:presLayoutVars>
      </dgm:prSet>
      <dgm:spPr/>
      <dgm:t>
        <a:bodyPr/>
        <a:lstStyle/>
        <a:p>
          <a:endParaRPr lang="en-US"/>
        </a:p>
      </dgm:t>
    </dgm:pt>
    <dgm:pt modelId="{2AB99410-76F5-4821-B240-19CC7466D9D7}" type="pres">
      <dgm:prSet presAssocID="{C466A54F-8BFA-4FD1-B27F-6861CDF8762D}" presName="Name8" presStyleCnt="0"/>
      <dgm:spPr/>
    </dgm:pt>
    <dgm:pt modelId="{31950833-2151-4483-8A3B-9CFB01677312}" type="pres">
      <dgm:prSet presAssocID="{C466A54F-8BFA-4FD1-B27F-6861CDF8762D}" presName="level" presStyleLbl="node1" presStyleIdx="4" presStyleCnt="5" custLinFactNeighborY="1068">
        <dgm:presLayoutVars>
          <dgm:chMax val="1"/>
          <dgm:bulletEnabled val="1"/>
        </dgm:presLayoutVars>
      </dgm:prSet>
      <dgm:spPr/>
      <dgm:t>
        <a:bodyPr/>
        <a:lstStyle/>
        <a:p>
          <a:endParaRPr lang="en-US"/>
        </a:p>
      </dgm:t>
    </dgm:pt>
    <dgm:pt modelId="{BE86B3DA-AF66-48B4-AF33-A33467F1B1BD}" type="pres">
      <dgm:prSet presAssocID="{C466A54F-8BFA-4FD1-B27F-6861CDF8762D}" presName="levelTx" presStyleLbl="revTx" presStyleIdx="0" presStyleCnt="0">
        <dgm:presLayoutVars>
          <dgm:chMax val="1"/>
          <dgm:bulletEnabled val="1"/>
        </dgm:presLayoutVars>
      </dgm:prSet>
      <dgm:spPr/>
      <dgm:t>
        <a:bodyPr/>
        <a:lstStyle/>
        <a:p>
          <a:endParaRPr lang="en-US"/>
        </a:p>
      </dgm:t>
    </dgm:pt>
  </dgm:ptLst>
  <dgm:cxnLst>
    <dgm:cxn modelId="{B1CDFE9E-1131-48A3-ADBB-8E471A7F5400}" type="presOf" srcId="{7E9A0914-0655-4459-BCFF-C25A02561A30}" destId="{75041877-43A0-498D-8C00-98577CF9D245}" srcOrd="1" destOrd="0" presId="urn:microsoft.com/office/officeart/2005/8/layout/pyramid1"/>
    <dgm:cxn modelId="{AED0F3BB-EBE0-48BF-A7E6-EB42F39279FB}" type="presOf" srcId="{19097F44-BA7A-4DDB-AEAB-02A649A6D161}" destId="{7E5E5DE2-CE1B-4A4B-A02A-86D2E3D12795}" srcOrd="0" destOrd="0" presId="urn:microsoft.com/office/officeart/2005/8/layout/pyramid1"/>
    <dgm:cxn modelId="{63E81C8E-A5A3-44C7-BA37-081E0DFB897A}" srcId="{961A4AA3-929D-4CE2-9C67-824C89DE0E81}" destId="{5965D6F4-9D04-47FA-B236-260AAB454338}" srcOrd="2" destOrd="0" parTransId="{268B2180-43FC-47A5-A7B9-5F0319A528BF}" sibTransId="{AF51186B-6F55-4DA5-955C-157D41C3E60E}"/>
    <dgm:cxn modelId="{4D476E81-2558-40EA-98C5-B93E118942B1}" type="presOf" srcId="{C466A54F-8BFA-4FD1-B27F-6861CDF8762D}" destId="{BE86B3DA-AF66-48B4-AF33-A33467F1B1BD}" srcOrd="1" destOrd="0" presId="urn:microsoft.com/office/officeart/2005/8/layout/pyramid1"/>
    <dgm:cxn modelId="{895AF2F0-59D5-4883-9CFA-D969C1143EAA}" type="presOf" srcId="{D01F94E8-24CE-4CE6-9EC8-C53AEC470BA1}" destId="{4514649B-ACA9-4DF0-92E6-3CD03D870F86}" srcOrd="0" destOrd="0" presId="urn:microsoft.com/office/officeart/2005/8/layout/pyramid1"/>
    <dgm:cxn modelId="{B5F1ED98-829C-4929-B058-2BEF9A51618A}" type="presOf" srcId="{5965D6F4-9D04-47FA-B236-260AAB454338}" destId="{65D98D45-0220-48BE-9568-8DBFD03B87F2}" srcOrd="0" destOrd="0" presId="urn:microsoft.com/office/officeart/2005/8/layout/pyramid1"/>
    <dgm:cxn modelId="{85A89F52-045B-4B89-84D6-8E8246F31483}" type="presOf" srcId="{C466A54F-8BFA-4FD1-B27F-6861CDF8762D}" destId="{31950833-2151-4483-8A3B-9CFB01677312}" srcOrd="0" destOrd="0" presId="urn:microsoft.com/office/officeart/2005/8/layout/pyramid1"/>
    <dgm:cxn modelId="{71E460F5-4DA1-48B5-86E9-3851F340DB75}" type="presOf" srcId="{5965D6F4-9D04-47FA-B236-260AAB454338}" destId="{7D2E80AE-E1D1-49A5-B2CB-F3D18F6B719E}" srcOrd="1" destOrd="0" presId="urn:microsoft.com/office/officeart/2005/8/layout/pyramid1"/>
    <dgm:cxn modelId="{2EBB2D4D-3E77-4BE4-B12F-6D0843534C40}" type="presOf" srcId="{961A4AA3-929D-4CE2-9C67-824C89DE0E81}" destId="{FF2B571E-527C-445E-8B9E-B78B355E5154}" srcOrd="0" destOrd="0" presId="urn:microsoft.com/office/officeart/2005/8/layout/pyramid1"/>
    <dgm:cxn modelId="{AC16BDBC-A59F-47D5-B4C5-07F652162103}" srcId="{961A4AA3-929D-4CE2-9C67-824C89DE0E81}" destId="{19097F44-BA7A-4DDB-AEAB-02A649A6D161}" srcOrd="0" destOrd="0" parTransId="{426B759D-4E9E-4034-B915-B6D63784F318}" sibTransId="{579A4B4D-B955-42F3-A37D-A2E54A2F6CB4}"/>
    <dgm:cxn modelId="{474A4ABF-142A-4ACB-A491-762B936B62DE}" srcId="{961A4AA3-929D-4CE2-9C67-824C89DE0E81}" destId="{7E9A0914-0655-4459-BCFF-C25A02561A30}" srcOrd="1" destOrd="0" parTransId="{E5B92B2D-87F1-4176-94B6-F9EBC940F3E7}" sibTransId="{167305F7-9476-45BB-9CA0-58E2926F3809}"/>
    <dgm:cxn modelId="{37E0E118-9B98-4D85-9654-6CA9D357AB1A}" srcId="{961A4AA3-929D-4CE2-9C67-824C89DE0E81}" destId="{D01F94E8-24CE-4CE6-9EC8-C53AEC470BA1}" srcOrd="3" destOrd="0" parTransId="{537B068D-742C-48F7-BB54-FA3FD5D5D6F5}" sibTransId="{DC13CBB9-167D-47CB-95EA-55DD6500D867}"/>
    <dgm:cxn modelId="{CFB37078-2224-479E-9E48-1951A71CFD61}" type="presOf" srcId="{7E9A0914-0655-4459-BCFF-C25A02561A30}" destId="{19681E0D-1823-45D2-88B3-53C579F271F4}" srcOrd="0" destOrd="0" presId="urn:microsoft.com/office/officeart/2005/8/layout/pyramid1"/>
    <dgm:cxn modelId="{4B9B9C18-05A7-4323-AD0A-BFEC1E3BEFC4}" type="presOf" srcId="{D01F94E8-24CE-4CE6-9EC8-C53AEC470BA1}" destId="{802EB47A-6734-4EB8-A9AF-8972E1C0F346}" srcOrd="1" destOrd="0" presId="urn:microsoft.com/office/officeart/2005/8/layout/pyramid1"/>
    <dgm:cxn modelId="{E1B4B3B7-4890-4D12-8ABA-5AC766D7DB5E}" srcId="{961A4AA3-929D-4CE2-9C67-824C89DE0E81}" destId="{C466A54F-8BFA-4FD1-B27F-6861CDF8762D}" srcOrd="4" destOrd="0" parTransId="{A47CE188-8C03-493F-BCC6-A7113DC2C0B5}" sibTransId="{1D156A32-B407-4068-B421-FA1D2312C067}"/>
    <dgm:cxn modelId="{45E70415-29AE-4E27-B253-487C9DF96EFF}" type="presOf" srcId="{19097F44-BA7A-4DDB-AEAB-02A649A6D161}" destId="{8411F448-2705-4A51-A1AC-D1F437E91A0C}" srcOrd="1" destOrd="0" presId="urn:microsoft.com/office/officeart/2005/8/layout/pyramid1"/>
    <dgm:cxn modelId="{F6C9AF39-2153-4E18-A456-666128CA796D}" type="presParOf" srcId="{FF2B571E-527C-445E-8B9E-B78B355E5154}" destId="{BDA53613-96DD-4C29-86B3-0C4097B62C07}" srcOrd="0" destOrd="0" presId="urn:microsoft.com/office/officeart/2005/8/layout/pyramid1"/>
    <dgm:cxn modelId="{2595C935-A095-432D-9C90-792C4141EE84}" type="presParOf" srcId="{BDA53613-96DD-4C29-86B3-0C4097B62C07}" destId="{7E5E5DE2-CE1B-4A4B-A02A-86D2E3D12795}" srcOrd="0" destOrd="0" presId="urn:microsoft.com/office/officeart/2005/8/layout/pyramid1"/>
    <dgm:cxn modelId="{253C839F-075C-48BB-A2C2-513EE95B77FB}" type="presParOf" srcId="{BDA53613-96DD-4C29-86B3-0C4097B62C07}" destId="{8411F448-2705-4A51-A1AC-D1F437E91A0C}" srcOrd="1" destOrd="0" presId="urn:microsoft.com/office/officeart/2005/8/layout/pyramid1"/>
    <dgm:cxn modelId="{4F990C48-0255-4082-96BC-E24ADBD21C35}" type="presParOf" srcId="{FF2B571E-527C-445E-8B9E-B78B355E5154}" destId="{768E0BFF-49E2-4993-B04F-B1C7F276C9A2}" srcOrd="1" destOrd="0" presId="urn:microsoft.com/office/officeart/2005/8/layout/pyramid1"/>
    <dgm:cxn modelId="{1B9274E7-0D75-4043-912C-4250AA134FA9}" type="presParOf" srcId="{768E0BFF-49E2-4993-B04F-B1C7F276C9A2}" destId="{19681E0D-1823-45D2-88B3-53C579F271F4}" srcOrd="0" destOrd="0" presId="urn:microsoft.com/office/officeart/2005/8/layout/pyramid1"/>
    <dgm:cxn modelId="{44514A95-F21F-4B7B-BF63-229EA9CD7549}" type="presParOf" srcId="{768E0BFF-49E2-4993-B04F-B1C7F276C9A2}" destId="{75041877-43A0-498D-8C00-98577CF9D245}" srcOrd="1" destOrd="0" presId="urn:microsoft.com/office/officeart/2005/8/layout/pyramid1"/>
    <dgm:cxn modelId="{76D40182-F025-4EAD-9442-573A9DCBC2BB}" type="presParOf" srcId="{FF2B571E-527C-445E-8B9E-B78B355E5154}" destId="{EED5A9AA-1ED9-4603-9645-A2997EDD9C1C}" srcOrd="2" destOrd="0" presId="urn:microsoft.com/office/officeart/2005/8/layout/pyramid1"/>
    <dgm:cxn modelId="{F0DACD7B-B294-40A6-9F0F-B575A36FF1E2}" type="presParOf" srcId="{EED5A9AA-1ED9-4603-9645-A2997EDD9C1C}" destId="{65D98D45-0220-48BE-9568-8DBFD03B87F2}" srcOrd="0" destOrd="0" presId="urn:microsoft.com/office/officeart/2005/8/layout/pyramid1"/>
    <dgm:cxn modelId="{201D9F50-17C6-4B39-BCCA-1CF04CE45228}" type="presParOf" srcId="{EED5A9AA-1ED9-4603-9645-A2997EDD9C1C}" destId="{7D2E80AE-E1D1-49A5-B2CB-F3D18F6B719E}" srcOrd="1" destOrd="0" presId="urn:microsoft.com/office/officeart/2005/8/layout/pyramid1"/>
    <dgm:cxn modelId="{F018C663-5AFC-4878-8A73-A42AB589213F}" type="presParOf" srcId="{FF2B571E-527C-445E-8B9E-B78B355E5154}" destId="{B4A2036D-FBAD-4E81-A054-C7CC7054B9D2}" srcOrd="3" destOrd="0" presId="urn:microsoft.com/office/officeart/2005/8/layout/pyramid1"/>
    <dgm:cxn modelId="{A5FE934C-B324-4240-94A8-1BA369282111}" type="presParOf" srcId="{B4A2036D-FBAD-4E81-A054-C7CC7054B9D2}" destId="{4514649B-ACA9-4DF0-92E6-3CD03D870F86}" srcOrd="0" destOrd="0" presId="urn:microsoft.com/office/officeart/2005/8/layout/pyramid1"/>
    <dgm:cxn modelId="{B9FE868E-346B-4C61-8705-6BE7EA398695}" type="presParOf" srcId="{B4A2036D-FBAD-4E81-A054-C7CC7054B9D2}" destId="{802EB47A-6734-4EB8-A9AF-8972E1C0F346}" srcOrd="1" destOrd="0" presId="urn:microsoft.com/office/officeart/2005/8/layout/pyramid1"/>
    <dgm:cxn modelId="{C2AF1AD6-AE47-4BC6-9ADD-47872E3C70FC}" type="presParOf" srcId="{FF2B571E-527C-445E-8B9E-B78B355E5154}" destId="{2AB99410-76F5-4821-B240-19CC7466D9D7}" srcOrd="4" destOrd="0" presId="urn:microsoft.com/office/officeart/2005/8/layout/pyramid1"/>
    <dgm:cxn modelId="{12E674AA-B7DC-48FE-9C2B-7CF9E5AA623E}" type="presParOf" srcId="{2AB99410-76F5-4821-B240-19CC7466D9D7}" destId="{31950833-2151-4483-8A3B-9CFB01677312}" srcOrd="0" destOrd="0" presId="urn:microsoft.com/office/officeart/2005/8/layout/pyramid1"/>
    <dgm:cxn modelId="{EB34C30C-6624-400F-AA69-CD1FFB41EB0E}" type="presParOf" srcId="{2AB99410-76F5-4821-B240-19CC7466D9D7}" destId="{BE86B3DA-AF66-48B4-AF33-A33467F1B1B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00CC32-C02C-4118-BD0F-6C2D9EEC5B8B}" type="doc">
      <dgm:prSet loTypeId="urn:microsoft.com/office/officeart/2008/layout/VerticalCurvedList" loCatId="list" qsTypeId="urn:microsoft.com/office/officeart/2005/8/quickstyle/3d3" qsCatId="3D" csTypeId="urn:microsoft.com/office/officeart/2005/8/colors/accent2_1" csCatId="accent2" phldr="1"/>
      <dgm:spPr/>
      <dgm:t>
        <a:bodyPr/>
        <a:lstStyle/>
        <a:p>
          <a:endParaRPr lang="en-US"/>
        </a:p>
      </dgm:t>
    </dgm:pt>
    <dgm:pt modelId="{0E78F60D-2F58-4C08-B0C4-D18A4AE65A02}">
      <dgm:prSet custT="1"/>
      <dgm:spPr>
        <a:solidFill>
          <a:schemeClr val="bg1"/>
        </a:solidFill>
        <a:ln>
          <a:solidFill>
            <a:schemeClr val="accent6"/>
          </a:solidFill>
        </a:ln>
      </dgm:spPr>
      <dgm:t>
        <a:bodyPr/>
        <a:lstStyle/>
        <a:p>
          <a:pPr>
            <a:lnSpc>
              <a:spcPct val="90000"/>
            </a:lnSpc>
            <a:spcAft>
              <a:spcPts val="200"/>
            </a:spcAft>
          </a:pPr>
          <a:r>
            <a:rPr lang="en-US" sz="1800" b="1" dirty="0" smtClean="0">
              <a:solidFill>
                <a:schemeClr val="accent6"/>
              </a:solidFill>
            </a:rPr>
            <a:t>2021 Fall Broadband Acceleration Funding Awards</a:t>
          </a:r>
          <a:endParaRPr lang="en-US" sz="1800" b="1" dirty="0">
            <a:solidFill>
              <a:schemeClr val="accent6"/>
            </a:solidFill>
          </a:endParaRPr>
        </a:p>
      </dgm:t>
    </dgm:pt>
    <dgm:pt modelId="{4102241F-2D04-4B46-80F2-86765EE4DE09}" type="parTrans" cxnId="{E76D35E4-2F4E-48F0-9AD2-CDAD4574C6FB}">
      <dgm:prSet/>
      <dgm:spPr/>
      <dgm:t>
        <a:bodyPr/>
        <a:lstStyle/>
        <a:p>
          <a:endParaRPr lang="en-US"/>
        </a:p>
      </dgm:t>
    </dgm:pt>
    <dgm:pt modelId="{50A10E16-2406-422D-BD38-1DDF289BDFFE}" type="sibTrans" cxnId="{E76D35E4-2F4E-48F0-9AD2-CDAD4574C6FB}">
      <dgm:prSet/>
      <dgm:spPr/>
      <dgm:t>
        <a:bodyPr/>
        <a:lstStyle/>
        <a:p>
          <a:endParaRPr lang="en-US"/>
        </a:p>
      </dgm:t>
    </dgm:pt>
    <dgm:pt modelId="{05672365-1C9F-4CB9-AE3B-FA9E14C11C79}">
      <dgm:prSet custT="1"/>
      <dgm:spPr>
        <a:solidFill>
          <a:schemeClr val="bg1"/>
        </a:solidFill>
        <a:ln>
          <a:solidFill>
            <a:schemeClr val="accent6"/>
          </a:solidFill>
        </a:ln>
      </dgm:spPr>
      <dgm:t>
        <a:bodyPr/>
        <a:lstStyle/>
        <a:p>
          <a:pPr>
            <a:lnSpc>
              <a:spcPct val="100000"/>
            </a:lnSpc>
            <a:spcAft>
              <a:spcPts val="200"/>
            </a:spcAft>
          </a:pPr>
          <a:r>
            <a:rPr lang="en-US" sz="1500" dirty="0" smtClean="0"/>
            <a:t>Pre-Contracting Work</a:t>
          </a:r>
          <a:endParaRPr lang="en-US" sz="1500" dirty="0"/>
        </a:p>
      </dgm:t>
    </dgm:pt>
    <dgm:pt modelId="{C990EA42-4AA1-413F-B579-9674F13E1FCB}" type="parTrans" cxnId="{78C53735-283C-480B-8DD8-2130670C2235}">
      <dgm:prSet/>
      <dgm:spPr/>
      <dgm:t>
        <a:bodyPr/>
        <a:lstStyle/>
        <a:p>
          <a:endParaRPr lang="en-US"/>
        </a:p>
      </dgm:t>
    </dgm:pt>
    <dgm:pt modelId="{72841849-981D-40AE-9F11-6B5B2262C35A}" type="sibTrans" cxnId="{78C53735-283C-480B-8DD8-2130670C2235}">
      <dgm:prSet/>
      <dgm:spPr/>
      <dgm:t>
        <a:bodyPr/>
        <a:lstStyle/>
        <a:p>
          <a:endParaRPr lang="en-US"/>
        </a:p>
      </dgm:t>
    </dgm:pt>
    <dgm:pt modelId="{4CED29A9-E15A-4E03-B465-C7E95ED614A3}">
      <dgm:prSet custT="1"/>
      <dgm:spPr>
        <a:solidFill>
          <a:schemeClr val="bg1"/>
        </a:solidFill>
        <a:ln>
          <a:solidFill>
            <a:schemeClr val="accent6"/>
          </a:solidFill>
        </a:ln>
      </dgm:spPr>
      <dgm:t>
        <a:bodyPr/>
        <a:lstStyle/>
        <a:p>
          <a:pPr>
            <a:lnSpc>
              <a:spcPct val="100000"/>
            </a:lnSpc>
            <a:spcAft>
              <a:spcPts val="200"/>
            </a:spcAft>
          </a:pPr>
          <a:r>
            <a:rPr lang="en-US" sz="1500" dirty="0" smtClean="0"/>
            <a:t>Notifications – </a:t>
          </a:r>
          <a:r>
            <a:rPr lang="en-US" sz="1500" i="1" dirty="0" smtClean="0"/>
            <a:t>Unfunded debrief conferences, funded webinars</a:t>
          </a:r>
          <a:endParaRPr lang="en-US" sz="1500" dirty="0"/>
        </a:p>
      </dgm:t>
    </dgm:pt>
    <dgm:pt modelId="{C87E1543-BDE1-4BF3-9DC0-B9BE62A29212}" type="parTrans" cxnId="{E80E0F41-7190-43D6-922F-38F94455B2E8}">
      <dgm:prSet/>
      <dgm:spPr/>
      <dgm:t>
        <a:bodyPr/>
        <a:lstStyle/>
        <a:p>
          <a:endParaRPr lang="en-US"/>
        </a:p>
      </dgm:t>
    </dgm:pt>
    <dgm:pt modelId="{834BBA9A-9143-47F2-8F97-61DFF6C2756A}" type="sibTrans" cxnId="{E80E0F41-7190-43D6-922F-38F94455B2E8}">
      <dgm:prSet/>
      <dgm:spPr/>
      <dgm:t>
        <a:bodyPr/>
        <a:lstStyle/>
        <a:p>
          <a:endParaRPr lang="en-US"/>
        </a:p>
      </dgm:t>
    </dgm:pt>
    <dgm:pt modelId="{589951D4-54CD-4875-8B9E-4FADDD099842}">
      <dgm:prSet custT="1"/>
      <dgm:spPr>
        <a:solidFill>
          <a:schemeClr val="bg1"/>
        </a:solidFill>
        <a:ln>
          <a:solidFill>
            <a:schemeClr val="accent6"/>
          </a:solidFill>
        </a:ln>
      </dgm:spPr>
      <dgm:t>
        <a:bodyPr/>
        <a:lstStyle/>
        <a:p>
          <a:pPr>
            <a:lnSpc>
              <a:spcPct val="100000"/>
            </a:lnSpc>
            <a:spcAft>
              <a:spcPts val="200"/>
            </a:spcAft>
          </a:pPr>
          <a:r>
            <a:rPr lang="en-US" sz="1500" dirty="0" smtClean="0"/>
            <a:t>Contracting</a:t>
          </a:r>
          <a:endParaRPr lang="en-US" sz="1500" dirty="0"/>
        </a:p>
      </dgm:t>
    </dgm:pt>
    <dgm:pt modelId="{9A4013BC-5786-4112-B297-4BF0DF8D954C}" type="parTrans" cxnId="{CB0258FF-B433-4C1E-92DD-A09A0FEDB32C}">
      <dgm:prSet/>
      <dgm:spPr/>
      <dgm:t>
        <a:bodyPr/>
        <a:lstStyle/>
        <a:p>
          <a:endParaRPr lang="en-US"/>
        </a:p>
      </dgm:t>
    </dgm:pt>
    <dgm:pt modelId="{998719DF-F316-4C7F-88B5-E6036E1ECA88}" type="sibTrans" cxnId="{CB0258FF-B433-4C1E-92DD-A09A0FEDB32C}">
      <dgm:prSet/>
      <dgm:spPr/>
      <dgm:t>
        <a:bodyPr/>
        <a:lstStyle/>
        <a:p>
          <a:endParaRPr lang="en-US"/>
        </a:p>
      </dgm:t>
    </dgm:pt>
    <dgm:pt modelId="{6154F307-D135-41E2-BA5E-A8812B763EA6}">
      <dgm:prSet custT="1"/>
      <dgm:spPr>
        <a:ln>
          <a:solidFill>
            <a:schemeClr val="accent6"/>
          </a:solidFill>
        </a:ln>
      </dgm:spPr>
      <dgm:t>
        <a:bodyPr/>
        <a:lstStyle/>
        <a:p>
          <a:pPr>
            <a:lnSpc>
              <a:spcPct val="100000"/>
            </a:lnSpc>
            <a:spcAft>
              <a:spcPts val="200"/>
            </a:spcAft>
          </a:pPr>
          <a:r>
            <a:rPr lang="en-US" sz="1800" b="1" dirty="0" smtClean="0">
              <a:solidFill>
                <a:schemeClr val="accent6"/>
              </a:solidFill>
            </a:rPr>
            <a:t>2022 Spring Broadband Acceleration Funding </a:t>
          </a:r>
          <a:endParaRPr lang="en-US" sz="1800" b="1" dirty="0">
            <a:solidFill>
              <a:schemeClr val="accent6"/>
            </a:solidFill>
          </a:endParaRPr>
        </a:p>
      </dgm:t>
    </dgm:pt>
    <dgm:pt modelId="{9BA43E62-240C-4F8C-BD17-64B1F61B384F}" type="parTrans" cxnId="{9BD59EDA-8E30-4BC5-BD27-8BFF4AF3E93E}">
      <dgm:prSet/>
      <dgm:spPr/>
      <dgm:t>
        <a:bodyPr/>
        <a:lstStyle/>
        <a:p>
          <a:endParaRPr lang="en-US"/>
        </a:p>
      </dgm:t>
    </dgm:pt>
    <dgm:pt modelId="{F44B50D0-C66C-454B-8D5D-912FAF79E1B8}" type="sibTrans" cxnId="{9BD59EDA-8E30-4BC5-BD27-8BFF4AF3E93E}">
      <dgm:prSet/>
      <dgm:spPr/>
      <dgm:t>
        <a:bodyPr/>
        <a:lstStyle/>
        <a:p>
          <a:endParaRPr lang="en-US"/>
        </a:p>
      </dgm:t>
    </dgm:pt>
    <dgm:pt modelId="{5AF8ED37-977B-4CF6-A28E-77D1F8E91060}">
      <dgm:prSet custT="1"/>
      <dgm:spPr>
        <a:ln>
          <a:solidFill>
            <a:schemeClr val="accent6"/>
          </a:solidFill>
        </a:ln>
      </dgm:spPr>
      <dgm:t>
        <a:bodyPr/>
        <a:lstStyle/>
        <a:p>
          <a:pPr>
            <a:lnSpc>
              <a:spcPct val="100000"/>
            </a:lnSpc>
            <a:spcAft>
              <a:spcPts val="200"/>
            </a:spcAft>
          </a:pPr>
          <a:r>
            <a:rPr lang="en-US" sz="1500" dirty="0" smtClean="0"/>
            <a:t>$135M </a:t>
          </a:r>
          <a:r>
            <a:rPr lang="en-US" sz="1500" i="1" dirty="0" smtClean="0"/>
            <a:t>Estimated</a:t>
          </a:r>
          <a:endParaRPr lang="en-US" sz="1500" dirty="0"/>
        </a:p>
      </dgm:t>
    </dgm:pt>
    <dgm:pt modelId="{98FF2D44-EEEC-4021-8B07-CAD71833633B}" type="parTrans" cxnId="{87A9A669-8720-4A45-8FBE-4F4FB928C969}">
      <dgm:prSet/>
      <dgm:spPr/>
      <dgm:t>
        <a:bodyPr/>
        <a:lstStyle/>
        <a:p>
          <a:endParaRPr lang="en-US"/>
        </a:p>
      </dgm:t>
    </dgm:pt>
    <dgm:pt modelId="{821C7A0E-198F-4B90-9E36-2E961A8C20DB}" type="sibTrans" cxnId="{87A9A669-8720-4A45-8FBE-4F4FB928C969}">
      <dgm:prSet/>
      <dgm:spPr/>
      <dgm:t>
        <a:bodyPr/>
        <a:lstStyle/>
        <a:p>
          <a:endParaRPr lang="en-US"/>
        </a:p>
      </dgm:t>
    </dgm:pt>
    <dgm:pt modelId="{E98B5C8A-A38C-48D2-9A1C-3F4F9EB876C9}">
      <dgm:prSet custT="1"/>
      <dgm:spPr>
        <a:ln>
          <a:solidFill>
            <a:schemeClr val="accent6"/>
          </a:solidFill>
        </a:ln>
      </dgm:spPr>
      <dgm:t>
        <a:bodyPr/>
        <a:lstStyle/>
        <a:p>
          <a:pPr>
            <a:lnSpc>
              <a:spcPct val="100000"/>
            </a:lnSpc>
            <a:spcAft>
              <a:spcPts val="200"/>
            </a:spcAft>
          </a:pPr>
          <a:r>
            <a:rPr lang="en-US" sz="1500" dirty="0" smtClean="0"/>
            <a:t>Opening May 2022 – </a:t>
          </a:r>
          <a:r>
            <a:rPr lang="en-US" sz="1500" i="1" dirty="0" smtClean="0"/>
            <a:t>Webinars, FAQs, Technical Assistance period, updated Guidelines, etc.</a:t>
          </a:r>
          <a:endParaRPr lang="en-US" sz="1500" dirty="0"/>
        </a:p>
      </dgm:t>
    </dgm:pt>
    <dgm:pt modelId="{CB78FE50-D136-455B-A351-6F354C06BEF4}" type="parTrans" cxnId="{8AA5AF41-911F-4922-B7FD-B2FC0D129D28}">
      <dgm:prSet/>
      <dgm:spPr/>
      <dgm:t>
        <a:bodyPr/>
        <a:lstStyle/>
        <a:p>
          <a:endParaRPr lang="en-US"/>
        </a:p>
      </dgm:t>
    </dgm:pt>
    <dgm:pt modelId="{79B5FD15-4902-4A1C-B8BC-F7EA5E301AA8}" type="sibTrans" cxnId="{8AA5AF41-911F-4922-B7FD-B2FC0D129D28}">
      <dgm:prSet/>
      <dgm:spPr/>
      <dgm:t>
        <a:bodyPr/>
        <a:lstStyle/>
        <a:p>
          <a:endParaRPr lang="en-US"/>
        </a:p>
      </dgm:t>
    </dgm:pt>
    <dgm:pt modelId="{69112258-13A0-46E5-B77A-E09BDB402FB0}">
      <dgm:prSet custT="1"/>
      <dgm:spPr>
        <a:ln>
          <a:solidFill>
            <a:schemeClr val="accent3"/>
          </a:solidFill>
        </a:ln>
      </dgm:spPr>
      <dgm:t>
        <a:bodyPr/>
        <a:lstStyle/>
        <a:p>
          <a:pPr>
            <a:lnSpc>
              <a:spcPct val="100000"/>
            </a:lnSpc>
            <a:spcAft>
              <a:spcPts val="200"/>
            </a:spcAft>
          </a:pPr>
          <a:r>
            <a:rPr lang="en-US" sz="1800" b="1" dirty="0" smtClean="0">
              <a:solidFill>
                <a:schemeClr val="accent3">
                  <a:lumMod val="75000"/>
                </a:schemeClr>
              </a:solidFill>
            </a:rPr>
            <a:t>2022 Summer Infrastructure Investment and Jobs Act Funding</a:t>
          </a:r>
          <a:endParaRPr lang="en-US" sz="1800" b="1" dirty="0">
            <a:solidFill>
              <a:schemeClr val="accent3">
                <a:lumMod val="75000"/>
              </a:schemeClr>
            </a:solidFill>
          </a:endParaRPr>
        </a:p>
      </dgm:t>
    </dgm:pt>
    <dgm:pt modelId="{EF3884CD-2BB0-423B-8ADF-138EB82DE51F}" type="parTrans" cxnId="{2E8D38EE-A1D8-40F3-9839-2B908A503B76}">
      <dgm:prSet/>
      <dgm:spPr/>
      <dgm:t>
        <a:bodyPr/>
        <a:lstStyle/>
        <a:p>
          <a:endParaRPr lang="en-US"/>
        </a:p>
      </dgm:t>
    </dgm:pt>
    <dgm:pt modelId="{D2B2A942-2705-4B9C-AC5B-143CFDEB3D74}" type="sibTrans" cxnId="{2E8D38EE-A1D8-40F3-9839-2B908A503B76}">
      <dgm:prSet/>
      <dgm:spPr/>
      <dgm:t>
        <a:bodyPr/>
        <a:lstStyle/>
        <a:p>
          <a:endParaRPr lang="en-US"/>
        </a:p>
      </dgm:t>
    </dgm:pt>
    <dgm:pt modelId="{4D0F2A8A-9B4C-46C5-8DDC-25DE88A46F94}">
      <dgm:prSet custT="1"/>
      <dgm:spPr>
        <a:ln>
          <a:solidFill>
            <a:schemeClr val="accent3"/>
          </a:solidFill>
        </a:ln>
      </dgm:spPr>
      <dgm:t>
        <a:bodyPr/>
        <a:lstStyle/>
        <a:p>
          <a:pPr>
            <a:lnSpc>
              <a:spcPct val="100000"/>
            </a:lnSpc>
            <a:spcAft>
              <a:spcPts val="200"/>
            </a:spcAft>
          </a:pPr>
          <a:r>
            <a:rPr lang="en-US" sz="1400" b="1" dirty="0" smtClean="0"/>
            <a:t>$ for WA To Be Determined</a:t>
          </a:r>
          <a:endParaRPr lang="en-US" sz="1400" b="1" dirty="0"/>
        </a:p>
      </dgm:t>
    </dgm:pt>
    <dgm:pt modelId="{F30172D2-1A7C-4657-A994-0D5FDED453AC}" type="parTrans" cxnId="{2E2EDA86-E729-454D-9CF4-19246E2B144F}">
      <dgm:prSet/>
      <dgm:spPr/>
      <dgm:t>
        <a:bodyPr/>
        <a:lstStyle/>
        <a:p>
          <a:endParaRPr lang="en-US"/>
        </a:p>
      </dgm:t>
    </dgm:pt>
    <dgm:pt modelId="{FF8189A9-393B-4C68-AFDB-B65C816BD006}" type="sibTrans" cxnId="{2E2EDA86-E729-454D-9CF4-19246E2B144F}">
      <dgm:prSet/>
      <dgm:spPr/>
      <dgm:t>
        <a:bodyPr/>
        <a:lstStyle/>
        <a:p>
          <a:endParaRPr lang="en-US"/>
        </a:p>
      </dgm:t>
    </dgm:pt>
    <dgm:pt modelId="{FD1170B9-621D-442B-91D8-B72A6D694DF3}">
      <dgm:prSet custT="1"/>
      <dgm:spPr>
        <a:ln>
          <a:solidFill>
            <a:schemeClr val="accent3"/>
          </a:solidFill>
        </a:ln>
      </dgm:spPr>
      <dgm:t>
        <a:bodyPr/>
        <a:lstStyle/>
        <a:p>
          <a:pPr>
            <a:lnSpc>
              <a:spcPct val="100000"/>
            </a:lnSpc>
            <a:spcAft>
              <a:spcPts val="200"/>
            </a:spcAft>
          </a:pPr>
          <a:r>
            <a:rPr lang="en-US" sz="1400" b="1" dirty="0" smtClean="0"/>
            <a:t>6 programs to be established by NTIA</a:t>
          </a:r>
          <a:r>
            <a:rPr lang="en-US" sz="1400" dirty="0" smtClean="0"/>
            <a:t>: </a:t>
          </a:r>
          <a:r>
            <a:rPr lang="en-US" sz="1400" dirty="0" smtClean="0"/>
            <a:t>Broadband Equity, Access, and Deployment; Enabling Middle Mile Broadband Infrastructure; Tribal Broadband Connectivity; Digital Equity Acts: Planning, Equity Capacity, and Equity Competitive Grants </a:t>
          </a:r>
          <a:endParaRPr lang="en-US" sz="1400" dirty="0"/>
        </a:p>
      </dgm:t>
    </dgm:pt>
    <dgm:pt modelId="{5895A1BC-6D46-47FE-8C33-D2CA5A51BEE2}" type="parTrans" cxnId="{E2FEFC45-2E98-4FFB-BAE6-AB913CFCC60D}">
      <dgm:prSet/>
      <dgm:spPr/>
      <dgm:t>
        <a:bodyPr/>
        <a:lstStyle/>
        <a:p>
          <a:endParaRPr lang="en-US"/>
        </a:p>
      </dgm:t>
    </dgm:pt>
    <dgm:pt modelId="{4C312664-CA6D-48B3-8FAB-EB9E41E388E7}" type="sibTrans" cxnId="{E2FEFC45-2E98-4FFB-BAE6-AB913CFCC60D}">
      <dgm:prSet/>
      <dgm:spPr/>
      <dgm:t>
        <a:bodyPr/>
        <a:lstStyle/>
        <a:p>
          <a:endParaRPr lang="en-US"/>
        </a:p>
      </dgm:t>
    </dgm:pt>
    <dgm:pt modelId="{BE2E05E0-2AC1-4D37-9529-962277869087}">
      <dgm:prSet custT="1"/>
      <dgm:spPr>
        <a:ln>
          <a:solidFill>
            <a:schemeClr val="accent3"/>
          </a:solidFill>
        </a:ln>
      </dgm:spPr>
      <dgm:t>
        <a:bodyPr/>
        <a:lstStyle/>
        <a:p>
          <a:pPr>
            <a:lnSpc>
              <a:spcPct val="100000"/>
            </a:lnSpc>
            <a:spcAft>
              <a:spcPts val="200"/>
            </a:spcAft>
          </a:pPr>
          <a:r>
            <a:rPr lang="en-US" sz="1400" b="1" dirty="0" smtClean="0"/>
            <a:t>Listening sessions 1/12/22; 1/26; 2/9; 2/23</a:t>
          </a:r>
          <a:r>
            <a:rPr lang="en-US" sz="1400" dirty="0" smtClean="0"/>
            <a:t>:  </a:t>
          </a:r>
          <a:r>
            <a:rPr lang="en-US" sz="1400" b="0" i="0" dirty="0" smtClean="0">
              <a:hlinkClick xmlns:r="http://schemas.openxmlformats.org/officeDocument/2006/relationships" r:id="rId1"/>
            </a:rPr>
            <a:t>https:// broadbandusa.ntia.doc.gov/events/ latest-events</a:t>
          </a:r>
          <a:r>
            <a:rPr lang="en-US" sz="1400" b="0" i="0" dirty="0" smtClean="0"/>
            <a:t>.</a:t>
          </a:r>
          <a:endParaRPr lang="en-US" sz="1400" dirty="0"/>
        </a:p>
      </dgm:t>
    </dgm:pt>
    <dgm:pt modelId="{D69D8264-DB39-4E41-8ED8-AC6490A4F1E5}" type="parTrans" cxnId="{3B8FA62E-9D9D-419B-81D5-C8731FD34F1E}">
      <dgm:prSet/>
      <dgm:spPr/>
      <dgm:t>
        <a:bodyPr/>
        <a:lstStyle/>
        <a:p>
          <a:endParaRPr lang="en-US"/>
        </a:p>
      </dgm:t>
    </dgm:pt>
    <dgm:pt modelId="{01ABFF06-2ACE-40C1-8AEE-BE5DD9A86A06}" type="sibTrans" cxnId="{3B8FA62E-9D9D-419B-81D5-C8731FD34F1E}">
      <dgm:prSet/>
      <dgm:spPr/>
      <dgm:t>
        <a:bodyPr/>
        <a:lstStyle/>
        <a:p>
          <a:endParaRPr lang="en-US"/>
        </a:p>
      </dgm:t>
    </dgm:pt>
    <dgm:pt modelId="{883059D4-6CC3-41C5-9C8B-08731F86D17B}">
      <dgm:prSet/>
      <dgm:spPr>
        <a:ln>
          <a:solidFill>
            <a:schemeClr val="accent3"/>
          </a:solidFill>
        </a:ln>
      </dgm:spPr>
      <dgm:t>
        <a:bodyPr/>
        <a:lstStyle/>
        <a:p>
          <a:pPr>
            <a:lnSpc>
              <a:spcPct val="90000"/>
            </a:lnSpc>
            <a:spcAft>
              <a:spcPct val="15000"/>
            </a:spcAft>
          </a:pPr>
          <a:endParaRPr lang="en-US" sz="1200" dirty="0"/>
        </a:p>
      </dgm:t>
    </dgm:pt>
    <dgm:pt modelId="{7DFB66AF-D554-4B81-BE56-1D200B556B2F}" type="parTrans" cxnId="{0BBF02CE-1567-40F3-8E3C-3A801A78842B}">
      <dgm:prSet/>
      <dgm:spPr/>
      <dgm:t>
        <a:bodyPr/>
        <a:lstStyle/>
        <a:p>
          <a:endParaRPr lang="en-US"/>
        </a:p>
      </dgm:t>
    </dgm:pt>
    <dgm:pt modelId="{3CE36BEF-338D-4F18-AA35-83820161F698}" type="sibTrans" cxnId="{0BBF02CE-1567-40F3-8E3C-3A801A78842B}">
      <dgm:prSet/>
      <dgm:spPr/>
      <dgm:t>
        <a:bodyPr/>
        <a:lstStyle/>
        <a:p>
          <a:endParaRPr lang="en-US"/>
        </a:p>
      </dgm:t>
    </dgm:pt>
    <dgm:pt modelId="{C6B67CB0-7BA2-40E6-95F6-A5AD19902A5B}" type="pres">
      <dgm:prSet presAssocID="{1000CC32-C02C-4118-BD0F-6C2D9EEC5B8B}" presName="Name0" presStyleCnt="0">
        <dgm:presLayoutVars>
          <dgm:chMax val="7"/>
          <dgm:chPref val="7"/>
          <dgm:dir/>
        </dgm:presLayoutVars>
      </dgm:prSet>
      <dgm:spPr/>
      <dgm:t>
        <a:bodyPr/>
        <a:lstStyle/>
        <a:p>
          <a:endParaRPr lang="en-US"/>
        </a:p>
      </dgm:t>
    </dgm:pt>
    <dgm:pt modelId="{1177E191-412C-4496-9A09-4838E57DDA4F}" type="pres">
      <dgm:prSet presAssocID="{1000CC32-C02C-4118-BD0F-6C2D9EEC5B8B}" presName="Name1" presStyleCnt="0"/>
      <dgm:spPr/>
    </dgm:pt>
    <dgm:pt modelId="{68D293B6-1534-4D1F-AE79-B3CDBDEADF34}" type="pres">
      <dgm:prSet presAssocID="{1000CC32-C02C-4118-BD0F-6C2D9EEC5B8B}" presName="cycle" presStyleCnt="0"/>
      <dgm:spPr/>
    </dgm:pt>
    <dgm:pt modelId="{2EB2EEC0-9127-4BD7-BBA1-808D8BAABE6C}" type="pres">
      <dgm:prSet presAssocID="{1000CC32-C02C-4118-BD0F-6C2D9EEC5B8B}" presName="srcNode" presStyleLbl="node1" presStyleIdx="0" presStyleCnt="3"/>
      <dgm:spPr/>
    </dgm:pt>
    <dgm:pt modelId="{D336A4AB-3164-4856-A339-9267E7370BF9}" type="pres">
      <dgm:prSet presAssocID="{1000CC32-C02C-4118-BD0F-6C2D9EEC5B8B}" presName="conn" presStyleLbl="parChTrans1D2" presStyleIdx="0" presStyleCnt="1"/>
      <dgm:spPr/>
      <dgm:t>
        <a:bodyPr/>
        <a:lstStyle/>
        <a:p>
          <a:endParaRPr lang="en-US"/>
        </a:p>
      </dgm:t>
    </dgm:pt>
    <dgm:pt modelId="{BE18774A-08C4-4987-B3F6-06CDB91C53D4}" type="pres">
      <dgm:prSet presAssocID="{1000CC32-C02C-4118-BD0F-6C2D9EEC5B8B}" presName="extraNode" presStyleLbl="node1" presStyleIdx="0" presStyleCnt="3"/>
      <dgm:spPr/>
    </dgm:pt>
    <dgm:pt modelId="{B70A1D64-5C57-4EFF-8B18-FCDC1052C948}" type="pres">
      <dgm:prSet presAssocID="{1000CC32-C02C-4118-BD0F-6C2D9EEC5B8B}" presName="dstNode" presStyleLbl="node1" presStyleIdx="0" presStyleCnt="3"/>
      <dgm:spPr/>
    </dgm:pt>
    <dgm:pt modelId="{62871350-EA91-4AAD-948A-B63963F95678}" type="pres">
      <dgm:prSet presAssocID="{0E78F60D-2F58-4C08-B0C4-D18A4AE65A02}" presName="text_1" presStyleLbl="node1" presStyleIdx="0" presStyleCnt="3" custScaleY="118447">
        <dgm:presLayoutVars>
          <dgm:bulletEnabled val="1"/>
        </dgm:presLayoutVars>
      </dgm:prSet>
      <dgm:spPr/>
      <dgm:t>
        <a:bodyPr/>
        <a:lstStyle/>
        <a:p>
          <a:endParaRPr lang="en-US"/>
        </a:p>
      </dgm:t>
    </dgm:pt>
    <dgm:pt modelId="{3672D6F3-E4AC-4C9D-97F9-F392A9093112}" type="pres">
      <dgm:prSet presAssocID="{0E78F60D-2F58-4C08-B0C4-D18A4AE65A02}" presName="accent_1" presStyleCnt="0"/>
      <dgm:spPr/>
    </dgm:pt>
    <dgm:pt modelId="{22DBAB14-B187-4167-BD47-DE48558032A2}" type="pres">
      <dgm:prSet presAssocID="{0E78F60D-2F58-4C08-B0C4-D18A4AE65A02}" presName="accentRepeatNode" presStyleLbl="solidFgAcc1" presStyleIdx="0" presStyleCnt="3"/>
      <dgm:spPr/>
      <dgm:t>
        <a:bodyPr/>
        <a:lstStyle/>
        <a:p>
          <a:endParaRPr lang="en-US"/>
        </a:p>
      </dgm:t>
    </dgm:pt>
    <dgm:pt modelId="{B4AE4F7E-BDCB-49C7-99CD-9624346823A1}" type="pres">
      <dgm:prSet presAssocID="{6154F307-D135-41E2-BA5E-A8812B763EA6}" presName="text_2" presStyleLbl="node1" presStyleIdx="1" presStyleCnt="3" custScaleY="118537">
        <dgm:presLayoutVars>
          <dgm:bulletEnabled val="1"/>
        </dgm:presLayoutVars>
      </dgm:prSet>
      <dgm:spPr/>
      <dgm:t>
        <a:bodyPr/>
        <a:lstStyle/>
        <a:p>
          <a:endParaRPr lang="en-US"/>
        </a:p>
      </dgm:t>
    </dgm:pt>
    <dgm:pt modelId="{6B1B7741-D7FB-428F-AB12-92ADEBC2F92A}" type="pres">
      <dgm:prSet presAssocID="{6154F307-D135-41E2-BA5E-A8812B763EA6}" presName="accent_2" presStyleCnt="0"/>
      <dgm:spPr/>
    </dgm:pt>
    <dgm:pt modelId="{B67B0A61-39FD-4A0A-A751-37BC174EE146}" type="pres">
      <dgm:prSet presAssocID="{6154F307-D135-41E2-BA5E-A8812B763EA6}" presName="accentRepeatNode" presStyleLbl="solidFgAcc1" presStyleIdx="1" presStyleCnt="3"/>
      <dgm:spPr/>
    </dgm:pt>
    <dgm:pt modelId="{FB3C7703-1E52-4AF8-B602-6213183D753E}" type="pres">
      <dgm:prSet presAssocID="{69112258-13A0-46E5-B77A-E09BDB402FB0}" presName="text_3" presStyleLbl="node1" presStyleIdx="2" presStyleCnt="3" custScaleY="166235" custLinFactNeighborX="-105" custLinFactNeighborY="22474">
        <dgm:presLayoutVars>
          <dgm:bulletEnabled val="1"/>
        </dgm:presLayoutVars>
      </dgm:prSet>
      <dgm:spPr/>
      <dgm:t>
        <a:bodyPr/>
        <a:lstStyle/>
        <a:p>
          <a:endParaRPr lang="en-US"/>
        </a:p>
      </dgm:t>
    </dgm:pt>
    <dgm:pt modelId="{88B3164F-B88F-4686-8FA9-091245F51A64}" type="pres">
      <dgm:prSet presAssocID="{69112258-13A0-46E5-B77A-E09BDB402FB0}" presName="accent_3" presStyleCnt="0"/>
      <dgm:spPr/>
    </dgm:pt>
    <dgm:pt modelId="{B5CCDF4B-4182-47AD-97C4-69F41B3C2AE9}" type="pres">
      <dgm:prSet presAssocID="{69112258-13A0-46E5-B77A-E09BDB402FB0}" presName="accentRepeatNode" presStyleLbl="solidFgAcc1" presStyleIdx="2" presStyleCnt="3"/>
      <dgm:spPr/>
      <dgm:t>
        <a:bodyPr/>
        <a:lstStyle/>
        <a:p>
          <a:endParaRPr lang="en-US"/>
        </a:p>
      </dgm:t>
    </dgm:pt>
  </dgm:ptLst>
  <dgm:cxnLst>
    <dgm:cxn modelId="{E15BBB49-454D-4801-A967-97FFDBC1209F}" type="presOf" srcId="{589951D4-54CD-4875-8B9E-4FADDD099842}" destId="{62871350-EA91-4AAD-948A-B63963F95678}" srcOrd="0" destOrd="3" presId="urn:microsoft.com/office/officeart/2008/layout/VerticalCurvedList"/>
    <dgm:cxn modelId="{962ECC7B-553E-43BF-9180-4945F16C33AF}" type="presOf" srcId="{4D0F2A8A-9B4C-46C5-8DDC-25DE88A46F94}" destId="{FB3C7703-1E52-4AF8-B602-6213183D753E}" srcOrd="0" destOrd="1" presId="urn:microsoft.com/office/officeart/2008/layout/VerticalCurvedList"/>
    <dgm:cxn modelId="{1F0E0806-CDFE-4CFF-AA4E-CA737D8BB9AB}" type="presOf" srcId="{5AF8ED37-977B-4CF6-A28E-77D1F8E91060}" destId="{B4AE4F7E-BDCB-49C7-99CD-9624346823A1}" srcOrd="0" destOrd="1" presId="urn:microsoft.com/office/officeart/2008/layout/VerticalCurvedList"/>
    <dgm:cxn modelId="{55F0F90A-BDF9-456E-9420-7675CF9CE45B}" type="presOf" srcId="{0E78F60D-2F58-4C08-B0C4-D18A4AE65A02}" destId="{62871350-EA91-4AAD-948A-B63963F95678}" srcOrd="0" destOrd="0" presId="urn:microsoft.com/office/officeart/2008/layout/VerticalCurvedList"/>
    <dgm:cxn modelId="{CB0258FF-B433-4C1E-92DD-A09A0FEDB32C}" srcId="{0E78F60D-2F58-4C08-B0C4-D18A4AE65A02}" destId="{589951D4-54CD-4875-8B9E-4FADDD099842}" srcOrd="2" destOrd="0" parTransId="{9A4013BC-5786-4112-B297-4BF0DF8D954C}" sibTransId="{998719DF-F316-4C7F-88B5-E6036E1ECA88}"/>
    <dgm:cxn modelId="{2E8D38EE-A1D8-40F3-9839-2B908A503B76}" srcId="{1000CC32-C02C-4118-BD0F-6C2D9EEC5B8B}" destId="{69112258-13A0-46E5-B77A-E09BDB402FB0}" srcOrd="2" destOrd="0" parTransId="{EF3884CD-2BB0-423B-8ADF-138EB82DE51F}" sibTransId="{D2B2A942-2705-4B9C-AC5B-143CFDEB3D74}"/>
    <dgm:cxn modelId="{B884C903-DD5D-49F6-8079-12499440DDB4}" type="presOf" srcId="{69112258-13A0-46E5-B77A-E09BDB402FB0}" destId="{FB3C7703-1E52-4AF8-B602-6213183D753E}" srcOrd="0" destOrd="0" presId="urn:microsoft.com/office/officeart/2008/layout/VerticalCurvedList"/>
    <dgm:cxn modelId="{9BD59EDA-8E30-4BC5-BD27-8BFF4AF3E93E}" srcId="{1000CC32-C02C-4118-BD0F-6C2D9EEC5B8B}" destId="{6154F307-D135-41E2-BA5E-A8812B763EA6}" srcOrd="1" destOrd="0" parTransId="{9BA43E62-240C-4F8C-BD17-64B1F61B384F}" sibTransId="{F44B50D0-C66C-454B-8D5D-912FAF79E1B8}"/>
    <dgm:cxn modelId="{408256A7-68C5-42B4-BE21-CB81FA55F4DA}" type="presOf" srcId="{05672365-1C9F-4CB9-AE3B-FA9E14C11C79}" destId="{62871350-EA91-4AAD-948A-B63963F95678}" srcOrd="0" destOrd="2" presId="urn:microsoft.com/office/officeart/2008/layout/VerticalCurvedList"/>
    <dgm:cxn modelId="{78C53735-283C-480B-8DD8-2130670C2235}" srcId="{0E78F60D-2F58-4C08-B0C4-D18A4AE65A02}" destId="{05672365-1C9F-4CB9-AE3B-FA9E14C11C79}" srcOrd="1" destOrd="0" parTransId="{C990EA42-4AA1-413F-B579-9674F13E1FCB}" sibTransId="{72841849-981D-40AE-9F11-6B5B2262C35A}"/>
    <dgm:cxn modelId="{2E2EDA86-E729-454D-9CF4-19246E2B144F}" srcId="{69112258-13A0-46E5-B77A-E09BDB402FB0}" destId="{4D0F2A8A-9B4C-46C5-8DDC-25DE88A46F94}" srcOrd="0" destOrd="0" parTransId="{F30172D2-1A7C-4657-A994-0D5FDED453AC}" sibTransId="{FF8189A9-393B-4C68-AFDB-B65C816BD006}"/>
    <dgm:cxn modelId="{B1D8A788-DA95-4BBB-9537-B194EF4CA3BC}" type="presOf" srcId="{4CED29A9-E15A-4E03-B465-C7E95ED614A3}" destId="{62871350-EA91-4AAD-948A-B63963F95678}" srcOrd="0" destOrd="1" presId="urn:microsoft.com/office/officeart/2008/layout/VerticalCurvedList"/>
    <dgm:cxn modelId="{D6305EF4-1512-4DBC-B86D-3611946D8BFC}" type="presOf" srcId="{E98B5C8A-A38C-48D2-9A1C-3F4F9EB876C9}" destId="{B4AE4F7E-BDCB-49C7-99CD-9624346823A1}" srcOrd="0" destOrd="2" presId="urn:microsoft.com/office/officeart/2008/layout/VerticalCurvedList"/>
    <dgm:cxn modelId="{2078DA39-D302-4E97-BEB3-02FF4415570F}" type="presOf" srcId="{883059D4-6CC3-41C5-9C8B-08731F86D17B}" destId="{FB3C7703-1E52-4AF8-B602-6213183D753E}" srcOrd="0" destOrd="4" presId="urn:microsoft.com/office/officeart/2008/layout/VerticalCurvedList"/>
    <dgm:cxn modelId="{A23E195C-EDA5-41F3-A3E1-B3F531FDE964}" type="presOf" srcId="{6154F307-D135-41E2-BA5E-A8812B763EA6}" destId="{B4AE4F7E-BDCB-49C7-99CD-9624346823A1}" srcOrd="0" destOrd="0" presId="urn:microsoft.com/office/officeart/2008/layout/VerticalCurvedList"/>
    <dgm:cxn modelId="{3B8FA62E-9D9D-419B-81D5-C8731FD34F1E}" srcId="{69112258-13A0-46E5-B77A-E09BDB402FB0}" destId="{BE2E05E0-2AC1-4D37-9529-962277869087}" srcOrd="2" destOrd="0" parTransId="{D69D8264-DB39-4E41-8ED8-AC6490A4F1E5}" sibTransId="{01ABFF06-2ACE-40C1-8AEE-BE5DD9A86A06}"/>
    <dgm:cxn modelId="{4B97F84A-F8A9-43EC-9706-00B550E8C468}" type="presOf" srcId="{BE2E05E0-2AC1-4D37-9529-962277869087}" destId="{FB3C7703-1E52-4AF8-B602-6213183D753E}" srcOrd="0" destOrd="3" presId="urn:microsoft.com/office/officeart/2008/layout/VerticalCurvedList"/>
    <dgm:cxn modelId="{0BBF02CE-1567-40F3-8E3C-3A801A78842B}" srcId="{69112258-13A0-46E5-B77A-E09BDB402FB0}" destId="{883059D4-6CC3-41C5-9C8B-08731F86D17B}" srcOrd="3" destOrd="0" parTransId="{7DFB66AF-D554-4B81-BE56-1D200B556B2F}" sibTransId="{3CE36BEF-338D-4F18-AA35-83820161F698}"/>
    <dgm:cxn modelId="{18A866E5-62D5-4CE6-B184-04AFA21E8668}" type="presOf" srcId="{1000CC32-C02C-4118-BD0F-6C2D9EEC5B8B}" destId="{C6B67CB0-7BA2-40E6-95F6-A5AD19902A5B}" srcOrd="0" destOrd="0" presId="urn:microsoft.com/office/officeart/2008/layout/VerticalCurvedList"/>
    <dgm:cxn modelId="{E2FEFC45-2E98-4FFB-BAE6-AB913CFCC60D}" srcId="{69112258-13A0-46E5-B77A-E09BDB402FB0}" destId="{FD1170B9-621D-442B-91D8-B72A6D694DF3}" srcOrd="1" destOrd="0" parTransId="{5895A1BC-6D46-47FE-8C33-D2CA5A51BEE2}" sibTransId="{4C312664-CA6D-48B3-8FAB-EB9E41E388E7}"/>
    <dgm:cxn modelId="{78E54AE7-5FCF-4EA1-9720-06E24C3BB4C3}" type="presOf" srcId="{834BBA9A-9143-47F2-8F97-61DFF6C2756A}" destId="{D336A4AB-3164-4856-A339-9267E7370BF9}" srcOrd="0" destOrd="0" presId="urn:microsoft.com/office/officeart/2008/layout/VerticalCurvedList"/>
    <dgm:cxn modelId="{E80E0F41-7190-43D6-922F-38F94455B2E8}" srcId="{0E78F60D-2F58-4C08-B0C4-D18A4AE65A02}" destId="{4CED29A9-E15A-4E03-B465-C7E95ED614A3}" srcOrd="0" destOrd="0" parTransId="{C87E1543-BDE1-4BF3-9DC0-B9BE62A29212}" sibTransId="{834BBA9A-9143-47F2-8F97-61DFF6C2756A}"/>
    <dgm:cxn modelId="{E76D35E4-2F4E-48F0-9AD2-CDAD4574C6FB}" srcId="{1000CC32-C02C-4118-BD0F-6C2D9EEC5B8B}" destId="{0E78F60D-2F58-4C08-B0C4-D18A4AE65A02}" srcOrd="0" destOrd="0" parTransId="{4102241F-2D04-4B46-80F2-86765EE4DE09}" sibTransId="{50A10E16-2406-422D-BD38-1DDF289BDFFE}"/>
    <dgm:cxn modelId="{87A9A669-8720-4A45-8FBE-4F4FB928C969}" srcId="{6154F307-D135-41E2-BA5E-A8812B763EA6}" destId="{5AF8ED37-977B-4CF6-A28E-77D1F8E91060}" srcOrd="0" destOrd="0" parTransId="{98FF2D44-EEEC-4021-8B07-CAD71833633B}" sibTransId="{821C7A0E-198F-4B90-9E36-2E961A8C20DB}"/>
    <dgm:cxn modelId="{8AA5AF41-911F-4922-B7FD-B2FC0D129D28}" srcId="{6154F307-D135-41E2-BA5E-A8812B763EA6}" destId="{E98B5C8A-A38C-48D2-9A1C-3F4F9EB876C9}" srcOrd="1" destOrd="0" parTransId="{CB78FE50-D136-455B-A351-6F354C06BEF4}" sibTransId="{79B5FD15-4902-4A1C-B8BC-F7EA5E301AA8}"/>
    <dgm:cxn modelId="{9E0CB1A9-E1F2-4752-88B7-9F0360E5995E}" type="presOf" srcId="{FD1170B9-621D-442B-91D8-B72A6D694DF3}" destId="{FB3C7703-1E52-4AF8-B602-6213183D753E}" srcOrd="0" destOrd="2" presId="urn:microsoft.com/office/officeart/2008/layout/VerticalCurvedList"/>
    <dgm:cxn modelId="{1EB1BA45-E83A-4C3F-A8C1-ED719FF8DDA7}" type="presParOf" srcId="{C6B67CB0-7BA2-40E6-95F6-A5AD19902A5B}" destId="{1177E191-412C-4496-9A09-4838E57DDA4F}" srcOrd="0" destOrd="0" presId="urn:microsoft.com/office/officeart/2008/layout/VerticalCurvedList"/>
    <dgm:cxn modelId="{A44E7AA1-B7CA-4474-93C3-2085E278F11B}" type="presParOf" srcId="{1177E191-412C-4496-9A09-4838E57DDA4F}" destId="{68D293B6-1534-4D1F-AE79-B3CDBDEADF34}" srcOrd="0" destOrd="0" presId="urn:microsoft.com/office/officeart/2008/layout/VerticalCurvedList"/>
    <dgm:cxn modelId="{A6C3F9D7-37BE-4A4D-B1B8-7C06B3930277}" type="presParOf" srcId="{68D293B6-1534-4D1F-AE79-B3CDBDEADF34}" destId="{2EB2EEC0-9127-4BD7-BBA1-808D8BAABE6C}" srcOrd="0" destOrd="0" presId="urn:microsoft.com/office/officeart/2008/layout/VerticalCurvedList"/>
    <dgm:cxn modelId="{62E0FE19-C105-4B4E-8B73-DB56E9195C23}" type="presParOf" srcId="{68D293B6-1534-4D1F-AE79-B3CDBDEADF34}" destId="{D336A4AB-3164-4856-A339-9267E7370BF9}" srcOrd="1" destOrd="0" presId="urn:microsoft.com/office/officeart/2008/layout/VerticalCurvedList"/>
    <dgm:cxn modelId="{853DEDA7-9A8D-4DEC-9BC3-28A368FACE34}" type="presParOf" srcId="{68D293B6-1534-4D1F-AE79-B3CDBDEADF34}" destId="{BE18774A-08C4-4987-B3F6-06CDB91C53D4}" srcOrd="2" destOrd="0" presId="urn:microsoft.com/office/officeart/2008/layout/VerticalCurvedList"/>
    <dgm:cxn modelId="{824558FF-C8CA-4C2E-B2BE-A6768636AA5D}" type="presParOf" srcId="{68D293B6-1534-4D1F-AE79-B3CDBDEADF34}" destId="{B70A1D64-5C57-4EFF-8B18-FCDC1052C948}" srcOrd="3" destOrd="0" presId="urn:microsoft.com/office/officeart/2008/layout/VerticalCurvedList"/>
    <dgm:cxn modelId="{6C1FC8C8-7E07-4A2A-9786-94A76FEEA7DD}" type="presParOf" srcId="{1177E191-412C-4496-9A09-4838E57DDA4F}" destId="{62871350-EA91-4AAD-948A-B63963F95678}" srcOrd="1" destOrd="0" presId="urn:microsoft.com/office/officeart/2008/layout/VerticalCurvedList"/>
    <dgm:cxn modelId="{69190F3B-B384-4E6E-8B6E-3F6245DE5F65}" type="presParOf" srcId="{1177E191-412C-4496-9A09-4838E57DDA4F}" destId="{3672D6F3-E4AC-4C9D-97F9-F392A9093112}" srcOrd="2" destOrd="0" presId="urn:microsoft.com/office/officeart/2008/layout/VerticalCurvedList"/>
    <dgm:cxn modelId="{00F12AB9-5C8D-413C-9B51-DFAD7DD44768}" type="presParOf" srcId="{3672D6F3-E4AC-4C9D-97F9-F392A9093112}" destId="{22DBAB14-B187-4167-BD47-DE48558032A2}" srcOrd="0" destOrd="0" presId="urn:microsoft.com/office/officeart/2008/layout/VerticalCurvedList"/>
    <dgm:cxn modelId="{B4D01BAD-C3DC-44B0-BF17-CCD97ECB6075}" type="presParOf" srcId="{1177E191-412C-4496-9A09-4838E57DDA4F}" destId="{B4AE4F7E-BDCB-49C7-99CD-9624346823A1}" srcOrd="3" destOrd="0" presId="urn:microsoft.com/office/officeart/2008/layout/VerticalCurvedList"/>
    <dgm:cxn modelId="{D875FF74-E46E-4B52-BBCD-06920F311D02}" type="presParOf" srcId="{1177E191-412C-4496-9A09-4838E57DDA4F}" destId="{6B1B7741-D7FB-428F-AB12-92ADEBC2F92A}" srcOrd="4" destOrd="0" presId="urn:microsoft.com/office/officeart/2008/layout/VerticalCurvedList"/>
    <dgm:cxn modelId="{4790B1E6-46AD-4ECC-8F47-5BAFDEFA940E}" type="presParOf" srcId="{6B1B7741-D7FB-428F-AB12-92ADEBC2F92A}" destId="{B67B0A61-39FD-4A0A-A751-37BC174EE146}" srcOrd="0" destOrd="0" presId="urn:microsoft.com/office/officeart/2008/layout/VerticalCurvedList"/>
    <dgm:cxn modelId="{EE9E7AD9-B1EE-41C7-9ABF-67F04EDE234F}" type="presParOf" srcId="{1177E191-412C-4496-9A09-4838E57DDA4F}" destId="{FB3C7703-1E52-4AF8-B602-6213183D753E}" srcOrd="5" destOrd="0" presId="urn:microsoft.com/office/officeart/2008/layout/VerticalCurvedList"/>
    <dgm:cxn modelId="{2C4D8CBB-F632-487C-8332-EC0E035C2BDE}" type="presParOf" srcId="{1177E191-412C-4496-9A09-4838E57DDA4F}" destId="{88B3164F-B88F-4686-8FA9-091245F51A64}" srcOrd="6" destOrd="0" presId="urn:microsoft.com/office/officeart/2008/layout/VerticalCurvedList"/>
    <dgm:cxn modelId="{235F2893-40D3-4E65-8500-836C86739510}" type="presParOf" srcId="{88B3164F-B88F-4686-8FA9-091245F51A64}" destId="{B5CCDF4B-4182-47AD-97C4-69F41B3C2AE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E5DE2-CE1B-4A4B-A02A-86D2E3D12795}">
      <dsp:nvSpPr>
        <dsp:cNvPr id="0" name=""/>
        <dsp:cNvSpPr/>
      </dsp:nvSpPr>
      <dsp:spPr>
        <a:xfrm>
          <a:off x="1945059" y="0"/>
          <a:ext cx="1754297" cy="1700663"/>
        </a:xfrm>
        <a:prstGeom prst="trapezoid">
          <a:avLst>
            <a:gd name="adj" fmla="val 51577"/>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50000"/>
            </a:lnSpc>
            <a:spcBef>
              <a:spcPct val="0"/>
            </a:spcBef>
            <a:spcAft>
              <a:spcPts val="1500"/>
            </a:spcAft>
          </a:pPr>
          <a:endParaRPr lang="en-US" sz="2400" kern="1200" dirty="0" smtClean="0">
            <a:solidFill>
              <a:schemeClr val="bg1"/>
            </a:solidFill>
          </a:endParaRPr>
        </a:p>
        <a:p>
          <a:pPr lvl="0" algn="ctr" defTabSz="1066800">
            <a:lnSpc>
              <a:spcPct val="150000"/>
            </a:lnSpc>
            <a:spcBef>
              <a:spcPct val="0"/>
            </a:spcBef>
            <a:spcAft>
              <a:spcPts val="1500"/>
            </a:spcAft>
          </a:pPr>
          <a:r>
            <a:rPr lang="en-US" sz="2400" kern="1200" dirty="0" smtClean="0">
              <a:solidFill>
                <a:schemeClr val="bg1"/>
              </a:solidFill>
            </a:rPr>
            <a:t>Adopt</a:t>
          </a:r>
          <a:endParaRPr lang="en-US" sz="2400" kern="1200" dirty="0">
            <a:solidFill>
              <a:schemeClr val="bg1"/>
            </a:solidFill>
          </a:endParaRPr>
        </a:p>
      </dsp:txBody>
      <dsp:txXfrm>
        <a:off x="1945059" y="0"/>
        <a:ext cx="1754297" cy="1700663"/>
      </dsp:txXfrm>
    </dsp:sp>
    <dsp:sp modelId="{19681E0D-1823-45D2-88B3-53C579F271F4}">
      <dsp:nvSpPr>
        <dsp:cNvPr id="0" name=""/>
        <dsp:cNvSpPr/>
      </dsp:nvSpPr>
      <dsp:spPr>
        <a:xfrm>
          <a:off x="1458794" y="1700663"/>
          <a:ext cx="2726827" cy="942796"/>
        </a:xfrm>
        <a:prstGeom prst="trapezoid">
          <a:avLst>
            <a:gd name="adj" fmla="val 51577"/>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Build</a:t>
          </a:r>
          <a:endParaRPr lang="en-US" sz="2400" kern="1200" dirty="0">
            <a:solidFill>
              <a:schemeClr val="bg1"/>
            </a:solidFill>
          </a:endParaRPr>
        </a:p>
      </dsp:txBody>
      <dsp:txXfrm>
        <a:off x="1935989" y="1700663"/>
        <a:ext cx="1772437" cy="942796"/>
      </dsp:txXfrm>
    </dsp:sp>
    <dsp:sp modelId="{65D98D45-0220-48BE-9568-8DBFD03B87F2}">
      <dsp:nvSpPr>
        <dsp:cNvPr id="0" name=""/>
        <dsp:cNvSpPr/>
      </dsp:nvSpPr>
      <dsp:spPr>
        <a:xfrm>
          <a:off x="972529" y="2643459"/>
          <a:ext cx="3699356" cy="942796"/>
        </a:xfrm>
        <a:prstGeom prst="trapezoid">
          <a:avLst>
            <a:gd name="adj" fmla="val 51577"/>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Fund</a:t>
          </a:r>
          <a:endParaRPr lang="en-US" sz="2400" kern="1200" dirty="0">
            <a:solidFill>
              <a:schemeClr val="bg1"/>
            </a:solidFill>
          </a:endParaRPr>
        </a:p>
      </dsp:txBody>
      <dsp:txXfrm>
        <a:off x="1619917" y="2643459"/>
        <a:ext cx="2404581" cy="942796"/>
      </dsp:txXfrm>
    </dsp:sp>
    <dsp:sp modelId="{4514649B-ACA9-4DF0-92E6-3CD03D870F86}">
      <dsp:nvSpPr>
        <dsp:cNvPr id="0" name=""/>
        <dsp:cNvSpPr/>
      </dsp:nvSpPr>
      <dsp:spPr>
        <a:xfrm>
          <a:off x="486264" y="3586255"/>
          <a:ext cx="4671886" cy="942796"/>
        </a:xfrm>
        <a:prstGeom prst="trapezoid">
          <a:avLst>
            <a:gd name="adj" fmla="val 51577"/>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Plan</a:t>
          </a:r>
          <a:endParaRPr lang="en-US" sz="2400" kern="1200" dirty="0">
            <a:solidFill>
              <a:schemeClr val="bg1"/>
            </a:solidFill>
          </a:endParaRPr>
        </a:p>
      </dsp:txBody>
      <dsp:txXfrm>
        <a:off x="1303844" y="3586255"/>
        <a:ext cx="3036726" cy="942796"/>
      </dsp:txXfrm>
    </dsp:sp>
    <dsp:sp modelId="{31950833-2151-4483-8A3B-9CFB01677312}">
      <dsp:nvSpPr>
        <dsp:cNvPr id="0" name=""/>
        <dsp:cNvSpPr/>
      </dsp:nvSpPr>
      <dsp:spPr>
        <a:xfrm>
          <a:off x="0" y="4529051"/>
          <a:ext cx="5644416" cy="942796"/>
        </a:xfrm>
        <a:prstGeom prst="trapezoid">
          <a:avLst>
            <a:gd name="adj" fmla="val 51577"/>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Partner</a:t>
          </a:r>
          <a:endParaRPr lang="en-US" sz="2400" kern="1200" dirty="0">
            <a:solidFill>
              <a:schemeClr val="bg1"/>
            </a:solidFill>
          </a:endParaRPr>
        </a:p>
      </dsp:txBody>
      <dsp:txXfrm>
        <a:off x="987772" y="4529051"/>
        <a:ext cx="3668870" cy="942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6A4AB-3164-4856-A339-9267E7370BF9}">
      <dsp:nvSpPr>
        <dsp:cNvPr id="0" name=""/>
        <dsp:cNvSpPr/>
      </dsp:nvSpPr>
      <dsp:spPr>
        <a:xfrm>
          <a:off x="-5232700" y="-801491"/>
          <a:ext cx="6231419" cy="6231419"/>
        </a:xfrm>
        <a:prstGeom prst="blockArc">
          <a:avLst>
            <a:gd name="adj1" fmla="val 18900000"/>
            <a:gd name="adj2" fmla="val 2700000"/>
            <a:gd name="adj3" fmla="val 347"/>
          </a:avLst>
        </a:pr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2871350-EA91-4AAD-948A-B63963F95678}">
      <dsp:nvSpPr>
        <dsp:cNvPr id="0" name=""/>
        <dsp:cNvSpPr/>
      </dsp:nvSpPr>
      <dsp:spPr>
        <a:xfrm>
          <a:off x="642427" y="377462"/>
          <a:ext cx="9809300" cy="1096448"/>
        </a:xfrm>
        <a:prstGeom prst="rect">
          <a:avLst/>
        </a:prstGeom>
        <a:solidFill>
          <a:schemeClr val="bg1"/>
        </a:solidFill>
        <a:ln>
          <a:solidFill>
            <a:schemeClr val="accent6"/>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4764" tIns="45720" rIns="45720" bIns="45720" numCol="1" spcCol="1270" anchor="t" anchorCtr="0">
          <a:noAutofit/>
        </a:bodyPr>
        <a:lstStyle/>
        <a:p>
          <a:pPr lvl="0" algn="l" defTabSz="800100">
            <a:lnSpc>
              <a:spcPct val="90000"/>
            </a:lnSpc>
            <a:spcBef>
              <a:spcPct val="0"/>
            </a:spcBef>
            <a:spcAft>
              <a:spcPts val="200"/>
            </a:spcAft>
          </a:pPr>
          <a:r>
            <a:rPr lang="en-US" sz="1800" b="1" kern="1200" dirty="0" smtClean="0">
              <a:solidFill>
                <a:schemeClr val="accent6"/>
              </a:solidFill>
            </a:rPr>
            <a:t>2021 Fall Broadband Acceleration Funding Awards</a:t>
          </a:r>
          <a:endParaRPr lang="en-US" sz="1800" b="1" kern="1200" dirty="0">
            <a:solidFill>
              <a:schemeClr val="accent6"/>
            </a:solidFill>
          </a:endParaRPr>
        </a:p>
        <a:p>
          <a:pPr marL="114300" lvl="1" indent="-114300" algn="l" defTabSz="666750">
            <a:lnSpc>
              <a:spcPct val="100000"/>
            </a:lnSpc>
            <a:spcBef>
              <a:spcPct val="0"/>
            </a:spcBef>
            <a:spcAft>
              <a:spcPts val="200"/>
            </a:spcAft>
            <a:buChar char="••"/>
          </a:pPr>
          <a:r>
            <a:rPr lang="en-US" sz="1500" kern="1200" dirty="0" smtClean="0"/>
            <a:t>Notifications – </a:t>
          </a:r>
          <a:r>
            <a:rPr lang="en-US" sz="1500" i="1" kern="1200" dirty="0" smtClean="0"/>
            <a:t>Unfunded debrief conferences, funded webinars</a:t>
          </a:r>
          <a:endParaRPr lang="en-US" sz="1500" kern="1200" dirty="0"/>
        </a:p>
        <a:p>
          <a:pPr marL="114300" lvl="1" indent="-114300" algn="l" defTabSz="666750">
            <a:lnSpc>
              <a:spcPct val="100000"/>
            </a:lnSpc>
            <a:spcBef>
              <a:spcPct val="0"/>
            </a:spcBef>
            <a:spcAft>
              <a:spcPts val="200"/>
            </a:spcAft>
            <a:buChar char="••"/>
          </a:pPr>
          <a:r>
            <a:rPr lang="en-US" sz="1500" kern="1200" dirty="0" smtClean="0"/>
            <a:t>Pre-Contracting Work</a:t>
          </a:r>
          <a:endParaRPr lang="en-US" sz="1500" kern="1200" dirty="0"/>
        </a:p>
        <a:p>
          <a:pPr marL="114300" lvl="1" indent="-114300" algn="l" defTabSz="666750">
            <a:lnSpc>
              <a:spcPct val="100000"/>
            </a:lnSpc>
            <a:spcBef>
              <a:spcPct val="0"/>
            </a:spcBef>
            <a:spcAft>
              <a:spcPts val="200"/>
            </a:spcAft>
            <a:buChar char="••"/>
          </a:pPr>
          <a:r>
            <a:rPr lang="en-US" sz="1500" kern="1200" dirty="0" smtClean="0"/>
            <a:t>Contracting</a:t>
          </a:r>
          <a:endParaRPr lang="en-US" sz="1500" kern="1200" dirty="0"/>
        </a:p>
      </dsp:txBody>
      <dsp:txXfrm>
        <a:off x="642427" y="377462"/>
        <a:ext cx="9809300" cy="1096448"/>
      </dsp:txXfrm>
    </dsp:sp>
    <dsp:sp modelId="{22DBAB14-B187-4167-BD47-DE48558032A2}">
      <dsp:nvSpPr>
        <dsp:cNvPr id="0" name=""/>
        <dsp:cNvSpPr/>
      </dsp:nvSpPr>
      <dsp:spPr>
        <a:xfrm>
          <a:off x="63872" y="347132"/>
          <a:ext cx="1157109" cy="115710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4AE4F7E-BDCB-49C7-99CD-9624346823A1}">
      <dsp:nvSpPr>
        <dsp:cNvPr id="0" name=""/>
        <dsp:cNvSpPr/>
      </dsp:nvSpPr>
      <dsp:spPr>
        <a:xfrm>
          <a:off x="978914" y="1765577"/>
          <a:ext cx="9472813" cy="1097282"/>
        </a:xfrm>
        <a:prstGeom prst="rect">
          <a:avLst/>
        </a:prstGeom>
        <a:solidFill>
          <a:schemeClr val="lt1">
            <a:hueOff val="0"/>
            <a:satOff val="0"/>
            <a:lumOff val="0"/>
            <a:alphaOff val="0"/>
          </a:schemeClr>
        </a:solidFill>
        <a:ln>
          <a:solidFill>
            <a:schemeClr val="accent6"/>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4764" tIns="45720" rIns="45720" bIns="45720" numCol="1" spcCol="1270" anchor="t" anchorCtr="0">
          <a:noAutofit/>
        </a:bodyPr>
        <a:lstStyle/>
        <a:p>
          <a:pPr lvl="0" algn="l" defTabSz="800100">
            <a:lnSpc>
              <a:spcPct val="100000"/>
            </a:lnSpc>
            <a:spcBef>
              <a:spcPct val="0"/>
            </a:spcBef>
            <a:spcAft>
              <a:spcPts val="200"/>
            </a:spcAft>
          </a:pPr>
          <a:r>
            <a:rPr lang="en-US" sz="1800" b="1" kern="1200" dirty="0" smtClean="0">
              <a:solidFill>
                <a:schemeClr val="accent6"/>
              </a:solidFill>
            </a:rPr>
            <a:t>2022 Spring Broadband Acceleration Funding </a:t>
          </a:r>
          <a:endParaRPr lang="en-US" sz="1800" b="1" kern="1200" dirty="0">
            <a:solidFill>
              <a:schemeClr val="accent6"/>
            </a:solidFill>
          </a:endParaRPr>
        </a:p>
        <a:p>
          <a:pPr marL="114300" lvl="1" indent="-114300" algn="l" defTabSz="666750">
            <a:lnSpc>
              <a:spcPct val="100000"/>
            </a:lnSpc>
            <a:spcBef>
              <a:spcPct val="0"/>
            </a:spcBef>
            <a:spcAft>
              <a:spcPts val="200"/>
            </a:spcAft>
            <a:buChar char="••"/>
          </a:pPr>
          <a:r>
            <a:rPr lang="en-US" sz="1500" kern="1200" dirty="0" smtClean="0"/>
            <a:t>$135M </a:t>
          </a:r>
          <a:r>
            <a:rPr lang="en-US" sz="1500" i="1" kern="1200" dirty="0" smtClean="0"/>
            <a:t>Estimated</a:t>
          </a:r>
          <a:endParaRPr lang="en-US" sz="1500" kern="1200" dirty="0"/>
        </a:p>
        <a:p>
          <a:pPr marL="114300" lvl="1" indent="-114300" algn="l" defTabSz="666750">
            <a:lnSpc>
              <a:spcPct val="100000"/>
            </a:lnSpc>
            <a:spcBef>
              <a:spcPct val="0"/>
            </a:spcBef>
            <a:spcAft>
              <a:spcPts val="200"/>
            </a:spcAft>
            <a:buChar char="••"/>
          </a:pPr>
          <a:r>
            <a:rPr lang="en-US" sz="1500" kern="1200" dirty="0" smtClean="0"/>
            <a:t>Opening May 2022 – </a:t>
          </a:r>
          <a:r>
            <a:rPr lang="en-US" sz="1500" i="1" kern="1200" dirty="0" smtClean="0"/>
            <a:t>Webinars, FAQs, Technical Assistance period, updated Guidelines, etc.</a:t>
          </a:r>
          <a:endParaRPr lang="en-US" sz="1500" kern="1200" dirty="0"/>
        </a:p>
      </dsp:txBody>
      <dsp:txXfrm>
        <a:off x="978914" y="1765577"/>
        <a:ext cx="9472813" cy="1097282"/>
      </dsp:txXfrm>
    </dsp:sp>
    <dsp:sp modelId="{B67B0A61-39FD-4A0A-A751-37BC174EE146}">
      <dsp:nvSpPr>
        <dsp:cNvPr id="0" name=""/>
        <dsp:cNvSpPr/>
      </dsp:nvSpPr>
      <dsp:spPr>
        <a:xfrm>
          <a:off x="400359" y="1735663"/>
          <a:ext cx="1157109" cy="115710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B3C7703-1E52-4AF8-B602-6213183D753E}">
      <dsp:nvSpPr>
        <dsp:cNvPr id="0" name=""/>
        <dsp:cNvSpPr/>
      </dsp:nvSpPr>
      <dsp:spPr>
        <a:xfrm>
          <a:off x="632127" y="3089620"/>
          <a:ext cx="9809300" cy="1538816"/>
        </a:xfrm>
        <a:prstGeom prst="rect">
          <a:avLst/>
        </a:prstGeom>
        <a:solidFill>
          <a:schemeClr val="lt1">
            <a:hueOff val="0"/>
            <a:satOff val="0"/>
            <a:lumOff val="0"/>
            <a:alphaOff val="0"/>
          </a:schemeClr>
        </a:solidFill>
        <a:ln>
          <a:solidFill>
            <a:schemeClr val="accent3"/>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4764" tIns="45720" rIns="45720" bIns="45720" numCol="1" spcCol="1270" anchor="t" anchorCtr="0">
          <a:noAutofit/>
        </a:bodyPr>
        <a:lstStyle/>
        <a:p>
          <a:pPr lvl="0" algn="l" defTabSz="800100">
            <a:lnSpc>
              <a:spcPct val="100000"/>
            </a:lnSpc>
            <a:spcBef>
              <a:spcPct val="0"/>
            </a:spcBef>
            <a:spcAft>
              <a:spcPts val="200"/>
            </a:spcAft>
          </a:pPr>
          <a:r>
            <a:rPr lang="en-US" sz="1800" b="1" kern="1200" dirty="0" smtClean="0">
              <a:solidFill>
                <a:schemeClr val="accent3">
                  <a:lumMod val="75000"/>
                </a:schemeClr>
              </a:solidFill>
            </a:rPr>
            <a:t>2022 Summer Infrastructure Investment and Jobs Act Funding</a:t>
          </a:r>
          <a:endParaRPr lang="en-US" sz="1800" b="1" kern="1200" dirty="0">
            <a:solidFill>
              <a:schemeClr val="accent3">
                <a:lumMod val="75000"/>
              </a:schemeClr>
            </a:solidFill>
          </a:endParaRPr>
        </a:p>
        <a:p>
          <a:pPr marL="114300" lvl="1" indent="-114300" algn="l" defTabSz="622300">
            <a:lnSpc>
              <a:spcPct val="100000"/>
            </a:lnSpc>
            <a:spcBef>
              <a:spcPct val="0"/>
            </a:spcBef>
            <a:spcAft>
              <a:spcPts val="200"/>
            </a:spcAft>
            <a:buChar char="••"/>
          </a:pPr>
          <a:r>
            <a:rPr lang="en-US" sz="1400" b="1" kern="1200" dirty="0" smtClean="0"/>
            <a:t>$ for WA To Be Determined</a:t>
          </a:r>
          <a:endParaRPr lang="en-US" sz="1400" b="1" kern="1200" dirty="0"/>
        </a:p>
        <a:p>
          <a:pPr marL="114300" lvl="1" indent="-114300" algn="l" defTabSz="622300">
            <a:lnSpc>
              <a:spcPct val="100000"/>
            </a:lnSpc>
            <a:spcBef>
              <a:spcPct val="0"/>
            </a:spcBef>
            <a:spcAft>
              <a:spcPts val="200"/>
            </a:spcAft>
            <a:buChar char="••"/>
          </a:pPr>
          <a:r>
            <a:rPr lang="en-US" sz="1400" b="1" kern="1200" dirty="0" smtClean="0"/>
            <a:t>6 programs to be established by NTIA</a:t>
          </a:r>
          <a:r>
            <a:rPr lang="en-US" sz="1400" kern="1200" dirty="0" smtClean="0"/>
            <a:t>: </a:t>
          </a:r>
          <a:r>
            <a:rPr lang="en-US" sz="1400" kern="1200" dirty="0" smtClean="0"/>
            <a:t>Broadband Equity, Access, and Deployment; Enabling Middle Mile Broadband Infrastructure; Tribal Broadband Connectivity; Digital Equity Acts: Planning, Equity Capacity, and Equity Competitive Grants </a:t>
          </a:r>
          <a:endParaRPr lang="en-US" sz="1400" kern="1200" dirty="0"/>
        </a:p>
        <a:p>
          <a:pPr marL="114300" lvl="1" indent="-114300" algn="l" defTabSz="622300">
            <a:lnSpc>
              <a:spcPct val="100000"/>
            </a:lnSpc>
            <a:spcBef>
              <a:spcPct val="0"/>
            </a:spcBef>
            <a:spcAft>
              <a:spcPts val="200"/>
            </a:spcAft>
            <a:buChar char="••"/>
          </a:pPr>
          <a:r>
            <a:rPr lang="en-US" sz="1400" b="1" kern="1200" dirty="0" smtClean="0"/>
            <a:t>Listening sessions 1/12/22; 1/26; 2/9; 2/23</a:t>
          </a:r>
          <a:r>
            <a:rPr lang="en-US" sz="1400" kern="1200" dirty="0" smtClean="0"/>
            <a:t>:  </a:t>
          </a:r>
          <a:r>
            <a:rPr lang="en-US" sz="1400" b="0" i="0" kern="1200" dirty="0" smtClean="0">
              <a:hlinkClick xmlns:r="http://schemas.openxmlformats.org/officeDocument/2006/relationships" r:id="rId1"/>
            </a:rPr>
            <a:t>https:// broadbandusa.ntia.doc.gov/events/ latest-events</a:t>
          </a:r>
          <a:r>
            <a:rPr lang="en-US" sz="1400" b="0" i="0" kern="1200" dirty="0" smtClean="0"/>
            <a:t>.</a:t>
          </a:r>
          <a:endParaRPr lang="en-US" sz="1400" kern="1200" dirty="0"/>
        </a:p>
        <a:p>
          <a:pPr marL="114300" lvl="1" indent="-114300" algn="l" defTabSz="533400">
            <a:lnSpc>
              <a:spcPct val="90000"/>
            </a:lnSpc>
            <a:spcBef>
              <a:spcPct val="0"/>
            </a:spcBef>
            <a:spcAft>
              <a:spcPct val="15000"/>
            </a:spcAft>
            <a:buChar char="••"/>
          </a:pPr>
          <a:endParaRPr lang="en-US" sz="1200" kern="1200" dirty="0"/>
        </a:p>
      </dsp:txBody>
      <dsp:txXfrm>
        <a:off x="632127" y="3089620"/>
        <a:ext cx="9809300" cy="1538816"/>
      </dsp:txXfrm>
    </dsp:sp>
    <dsp:sp modelId="{B5CCDF4B-4182-47AD-97C4-69F41B3C2AE9}">
      <dsp:nvSpPr>
        <dsp:cNvPr id="0" name=""/>
        <dsp:cNvSpPr/>
      </dsp:nvSpPr>
      <dsp:spPr>
        <a:xfrm>
          <a:off x="63872" y="3124194"/>
          <a:ext cx="1157109" cy="115710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698E4-AAC6-4351-BA7D-21B5B2425B91}" type="datetimeFigureOut">
              <a:rPr lang="en-US" smtClean="0"/>
              <a:t>12/16/2021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31B36-1306-4703-8AC8-EAAC8BD0C700}" type="slidenum">
              <a:rPr lang="en-US" smtClean="0"/>
              <a:t>‹#›</a:t>
            </a:fld>
            <a:endParaRPr lang="en-US" dirty="0"/>
          </a:p>
        </p:txBody>
      </p:sp>
    </p:spTree>
    <p:extLst>
      <p:ext uri="{BB962C8B-B14F-4D97-AF65-F5344CB8AC3E}">
        <p14:creationId xmlns:p14="http://schemas.microsoft.com/office/powerpoint/2010/main" val="269063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As we get our programs in place we are building</a:t>
            </a:r>
            <a:r>
              <a:rPr lang="en-US" baseline="0" dirty="0" smtClean="0"/>
              <a:t> on this Broadband Project Support Model</a:t>
            </a:r>
            <a:r>
              <a:rPr lang="en-US" dirty="0" smtClean="0"/>
              <a:t> concept, which is centered</a:t>
            </a:r>
            <a:r>
              <a:rPr lang="en-US" baseline="0" dirty="0" smtClean="0"/>
              <a:t> around idea of community voice in identifying broadband service needs, </a:t>
            </a:r>
          </a:p>
          <a:p>
            <a:endParaRPr lang="en-US" baseline="0" dirty="0" smtClean="0"/>
          </a:p>
          <a:p>
            <a:r>
              <a:rPr lang="en-US" baseline="0" dirty="0" smtClean="0"/>
              <a:t>The foundation of the model is partnerships and we work through our community based Broadband Action Teams and one-on-one with projects to help folks identify the right partners (including you all) in planning for solutions to local broadband needs.</a:t>
            </a:r>
          </a:p>
          <a:p>
            <a:endParaRPr lang="en-US" baseline="0" dirty="0" smtClean="0"/>
          </a:p>
          <a:p>
            <a:r>
              <a:rPr lang="en-US" baseline="0" dirty="0" smtClean="0"/>
              <a:t>All of the levels of this model are ongoing, however this year we have moved to a new phase of funding, working on implementing funding opportunities to build out broadband infrastructure. At the same time we are supporting adoption through Digital Equity and Inclusion initiatives that we’re rolling out now. I’ll discuss each of these in more detail in a few minutes.</a:t>
            </a:r>
            <a:endParaRPr lang="en-US" dirty="0" smtClean="0"/>
          </a:p>
          <a:p>
            <a:endParaRPr lang="en-US" dirty="0"/>
          </a:p>
        </p:txBody>
      </p:sp>
      <p:sp>
        <p:nvSpPr>
          <p:cNvPr id="4" name="Slide Number Placeholder 3"/>
          <p:cNvSpPr>
            <a:spLocks noGrp="1"/>
          </p:cNvSpPr>
          <p:nvPr>
            <p:ph type="sldNum" sz="quarter" idx="10"/>
          </p:nvPr>
        </p:nvSpPr>
        <p:spPr/>
        <p:txBody>
          <a:bodyPr/>
          <a:lstStyle/>
          <a:p>
            <a:fld id="{02ACF78B-68CB-422F-B787-5492DC4178D7}" type="slidenum">
              <a:rPr lang="en-US" smtClean="0"/>
              <a:t>2</a:t>
            </a:fld>
            <a:endParaRPr lang="en-US" dirty="0"/>
          </a:p>
        </p:txBody>
      </p:sp>
    </p:spTree>
    <p:extLst>
      <p:ext uri="{BB962C8B-B14F-4D97-AF65-F5344CB8AC3E}">
        <p14:creationId xmlns:p14="http://schemas.microsoft.com/office/powerpoint/2010/main" val="96514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E97D2-2F74-4AFB-B47A-D05985C9EAA3}" type="slidenum">
              <a:rPr lang="en-US" smtClean="0"/>
              <a:t>3</a:t>
            </a:fld>
            <a:endParaRPr lang="en-US" dirty="0"/>
          </a:p>
        </p:txBody>
      </p:sp>
    </p:spTree>
    <p:extLst>
      <p:ext uri="{BB962C8B-B14F-4D97-AF65-F5344CB8AC3E}">
        <p14:creationId xmlns:p14="http://schemas.microsoft.com/office/powerpoint/2010/main" val="378830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 Equity Capacity Grants – formula grant program to promote digital</a:t>
            </a:r>
            <a:r>
              <a:rPr lang="en-US" baseline="0" dirty="0" smtClean="0"/>
              <a:t> equity and inclusion.</a:t>
            </a:r>
            <a:endParaRPr lang="en-US" dirty="0" smtClean="0"/>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1a. States must apply to the NTIA within 60 days of NTIA publishing NOFA. Must commit to developing a state digital equity plan within 1 year of grant award. Governor selects administering entity to serve as recipient and administrator of grant as well as develop and implement state digital equity plan.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 Two years after NTIA awards state planning grants, capacity grants to support implementation of state digital equity plans will be awarded. These will be distributed based on a number of formula</a:t>
            </a:r>
            <a:r>
              <a:rPr lang="en-US" baseline="0" dirty="0" smtClean="0"/>
              <a:t> criteria such population size, the size of the covered population (income at or below 150% FPL, aging individuals, veterans, individuals with disabilities, and other factors), and the relative lack of availability and adoption of broadband of the state compared to other states.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Competitive Grant program:  </a:t>
            </a:r>
            <a:r>
              <a:rPr lang="en-US" i="1" dirty="0" smtClean="0"/>
              <a:t>the digital equity entity of the state is not eligible for these funds</a:t>
            </a:r>
            <a:r>
              <a:rPr lang="en-US" dirty="0" smtClean="0"/>
              <a:t>. It could be another instrumentality of the state, including an agency responsible for administering adult education activities, a Tribe, nonprofit organization, and other</a:t>
            </a:r>
            <a:r>
              <a:rPr lang="en-US" baseline="0" dirty="0" smtClean="0"/>
              <a:t> entities. </a:t>
            </a:r>
            <a:r>
              <a:rPr lang="en-US" dirty="0" smtClean="0"/>
              <a:t>Grants</a:t>
            </a:r>
            <a:r>
              <a:rPr lang="en-US" baseline="0" dirty="0" smtClean="0"/>
              <a:t> must support digital inclusion activities that benefit covered populations, facilitate broadband adoption by covered populations to provide educational and employment opportunities, implement training programs, provide equipment or other technology at low or no cost, construct or operate public access at community anchor institutions, or other activities identified by NTIA.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Definitions:</a:t>
            </a:r>
            <a:endParaRPr lang="en-US" dirty="0" smtClean="0"/>
          </a:p>
          <a:p>
            <a:endParaRPr lang="en-US" dirty="0" smtClean="0"/>
          </a:p>
          <a:p>
            <a:r>
              <a:rPr lang="en-US" sz="1200" b="1" kern="1200" dirty="0" smtClean="0">
                <a:solidFill>
                  <a:schemeClr val="tx1"/>
                </a:solidFill>
                <a:effectLst/>
                <a:latin typeface="+mn-lt"/>
                <a:ea typeface="+mn-ea"/>
                <a:cs typeface="+mn-cs"/>
              </a:rPr>
              <a:t>1. Digital Equity:</a:t>
            </a:r>
            <a:r>
              <a:rPr lang="en-US" sz="1200" kern="1200" dirty="0" smtClean="0">
                <a:solidFill>
                  <a:schemeClr val="tx1"/>
                </a:solidFill>
                <a:effectLst/>
                <a:latin typeface="+mn-lt"/>
                <a:ea typeface="+mn-ea"/>
                <a:cs typeface="+mn-cs"/>
              </a:rPr>
              <a:t> the condition in which individuals and communities have the information technology capacity that is needed for full participation in the society and economy of the United States.</a:t>
            </a:r>
          </a:p>
          <a:p>
            <a:r>
              <a:rPr lang="en-US" sz="1200" b="1" kern="1200" dirty="0" smtClean="0">
                <a:solidFill>
                  <a:schemeClr val="tx1"/>
                </a:solidFill>
                <a:effectLst/>
                <a:latin typeface="+mn-lt"/>
                <a:ea typeface="+mn-ea"/>
                <a:cs typeface="+mn-cs"/>
              </a:rPr>
              <a:t>2. Digital Inclusion:</a:t>
            </a:r>
            <a:r>
              <a:rPr lang="en-US" sz="1200" kern="1200" dirty="0" smtClean="0">
                <a:solidFill>
                  <a:schemeClr val="tx1"/>
                </a:solidFill>
                <a:effectLst/>
                <a:latin typeface="+mn-lt"/>
                <a:ea typeface="+mn-ea"/>
                <a:cs typeface="+mn-cs"/>
              </a:rPr>
              <a:t> the activities that are necessary to ensure that all individuals in the United States have access to, and the use of, affordable information and communication technologies, such as</a:t>
            </a:r>
          </a:p>
          <a:p>
            <a:pPr lvl="0"/>
            <a:r>
              <a:rPr lang="en-US" sz="1200" kern="1200" dirty="0" smtClean="0">
                <a:solidFill>
                  <a:schemeClr val="tx1"/>
                </a:solidFill>
                <a:effectLst/>
                <a:latin typeface="+mn-lt"/>
                <a:ea typeface="+mn-ea"/>
                <a:cs typeface="+mn-cs"/>
              </a:rPr>
              <a:t>reliable fixed and wireless broadband internet service;</a:t>
            </a:r>
          </a:p>
          <a:p>
            <a:pPr lvl="0"/>
            <a:r>
              <a:rPr lang="en-US" sz="1200" kern="1200" dirty="0" smtClean="0">
                <a:solidFill>
                  <a:schemeClr val="tx1"/>
                </a:solidFill>
                <a:effectLst/>
                <a:latin typeface="+mn-lt"/>
                <a:ea typeface="+mn-ea"/>
                <a:cs typeface="+mn-cs"/>
              </a:rPr>
              <a:t>internet-enabled devices that meet the needs of the user; and</a:t>
            </a:r>
          </a:p>
          <a:p>
            <a:pPr lvl="0"/>
            <a:r>
              <a:rPr lang="en-US" sz="1200" kern="1200" dirty="0" smtClean="0">
                <a:solidFill>
                  <a:schemeClr val="tx1"/>
                </a:solidFill>
                <a:effectLst/>
                <a:latin typeface="+mn-lt"/>
                <a:ea typeface="+mn-ea"/>
                <a:cs typeface="+mn-cs"/>
              </a:rPr>
              <a:t>applications and online content designed to enable and encourage self-sufficiency, participation, and collaboration.</a:t>
            </a: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3. Covered Populations:</a:t>
            </a:r>
            <a:r>
              <a:rPr lang="en-US" sz="1200" kern="1200" dirty="0" smtClean="0">
                <a:solidFill>
                  <a:schemeClr val="tx1"/>
                </a:solidFill>
                <a:effectLst/>
                <a:latin typeface="+mn-lt"/>
                <a:ea typeface="+mn-ea"/>
                <a:cs typeface="+mn-cs"/>
              </a:rPr>
              <a:t> individuals who live in covered households (that is, a household with income that is not more than 150 percent of an amount equal to the poverty level), aging individuals, incarcerated individuals(1), veterans, individuals with disabilities, individuals with a language barrier, individuals who are members of a racial or ethnic minority group, and individuals who primarily reside in a rural area.</a:t>
            </a:r>
          </a:p>
          <a:p>
            <a:pPr lvl="0"/>
            <a:endParaRPr lang="en-US" sz="1200" kern="1200" dirty="0" smtClean="0">
              <a:solidFill>
                <a:schemeClr val="tx1"/>
              </a:solidFill>
              <a:effectLst/>
              <a:latin typeface="+mn-lt"/>
              <a:ea typeface="+mn-ea"/>
              <a:cs typeface="+mn-cs"/>
            </a:endParaRPr>
          </a:p>
          <a:p>
            <a:pPr lvl="0"/>
            <a:r>
              <a:rPr lang="en-US" sz="1400" b="1" baseline="0" dirty="0" smtClean="0"/>
              <a:t>Address the need to identify a sustainable fund source.  Digital equity forum will help us evaluate the need. </a:t>
            </a:r>
            <a:endParaRPr lang="en-US" sz="14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BE97D2-2F74-4AFB-B47A-D05985C9EAA3}" type="slidenum">
              <a:rPr lang="en-US" smtClean="0"/>
              <a:t>7</a:t>
            </a:fld>
            <a:endParaRPr lang="en-US" dirty="0"/>
          </a:p>
        </p:txBody>
      </p:sp>
    </p:spTree>
    <p:extLst>
      <p:ext uri="{BB962C8B-B14F-4D97-AF65-F5344CB8AC3E}">
        <p14:creationId xmlns:p14="http://schemas.microsoft.com/office/powerpoint/2010/main" val="333492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i="1" dirty="0" smtClean="0">
                <a:latin typeface="Calibri" panose="020F0502020204030204" pitchFamily="34" charset="0"/>
                <a:cs typeface="Calibri" panose="020F0502020204030204" pitchFamily="34" charset="0"/>
              </a:rPr>
              <a:t>Formula grants for</a:t>
            </a:r>
            <a:r>
              <a:rPr lang="en-US" sz="1200" i="1" baseline="0" dirty="0" smtClean="0">
                <a:latin typeface="Calibri" panose="020F0502020204030204" pitchFamily="34" charset="0"/>
                <a:cs typeface="Calibri" panose="020F0502020204030204" pitchFamily="34" charset="0"/>
              </a:rPr>
              <a:t> states</a:t>
            </a:r>
            <a:r>
              <a:rPr lang="en-US" sz="1200" i="1" dirty="0" smtClean="0">
                <a:latin typeface="Calibri" panose="020F0502020204030204" pitchFamily="34" charset="0"/>
                <a:cs typeface="Calibri" panose="020F0502020204030204" pitchFamily="34" charset="0"/>
              </a:rPr>
              <a:t>. 25% cost share required except in high cost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Calibri" panose="020F0502020204030204" pitchFamily="34" charset="0"/>
                <a:cs typeface="Calibri" panose="020F0502020204030204" pitchFamily="34" charset="0"/>
              </a:rPr>
              <a:t>NTIA has 6 months to develop rules and invite</a:t>
            </a:r>
            <a:r>
              <a:rPr lang="en-US" sz="1200" i="1" baseline="0" dirty="0" smtClean="0">
                <a:latin typeface="Calibri" panose="020F0502020204030204" pitchFamily="34" charset="0"/>
                <a:cs typeface="Calibri" panose="020F0502020204030204" pitchFamily="34" charset="0"/>
              </a:rPr>
              <a:t> applications. Applicants may request up to 5% of their minimum initial allocation for planning and pre-deployment activities. If a state fails to submit or get approval for final proposals political subdivisions of the state may apply instead.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smtClean="0">
                <a:latin typeface="Calibri" panose="020F0502020204030204" pitchFamily="34" charset="0"/>
                <a:cs typeface="Calibri" panose="020F0502020204030204" pitchFamily="34" charset="0"/>
              </a:rPr>
              <a:t>2. Middle mile grants – a competitive five year grant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smtClean="0">
                <a:latin typeface="Calibri" panose="020F0502020204030204" pitchFamily="34" charset="0"/>
                <a:cs typeface="Calibri" panose="020F0502020204030204" pitchFamily="34" charset="0"/>
              </a:rPr>
              <a:t>3 and 4. Additional support for existing programs</a:t>
            </a:r>
            <a:endParaRPr lang="en-US" sz="1200" i="1"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FBE97D2-2F74-4AFB-B47A-D05985C9EAA3}" type="slidenum">
              <a:rPr lang="en-US" smtClean="0"/>
              <a:t>8</a:t>
            </a:fld>
            <a:endParaRPr lang="en-US" dirty="0"/>
          </a:p>
        </p:txBody>
      </p:sp>
    </p:spTree>
    <p:extLst>
      <p:ext uri="{BB962C8B-B14F-4D97-AF65-F5344CB8AC3E}">
        <p14:creationId xmlns:p14="http://schemas.microsoft.com/office/powerpoint/2010/main" val="67790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43" name="Rectangle 42"/>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1"/>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21" name="Text Placeholder 31"/>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22" name="Text Placeholder 31"/>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XX/XX/2019 (date goes here)</a:t>
            </a:r>
          </a:p>
        </p:txBody>
      </p:sp>
      <p:pic>
        <p:nvPicPr>
          <p:cNvPr id="47" name="Picture 46"/>
          <p:cNvPicPr>
            <a:picLocks noChangeAspect="1"/>
          </p:cNvPicPr>
          <p:nvPr userDrawn="1"/>
        </p:nvPicPr>
        <p:blipFill>
          <a:blip r:embed="rId2"/>
          <a:stretch>
            <a:fillRect/>
          </a:stretch>
        </p:blipFill>
        <p:spPr>
          <a:xfrm>
            <a:off x="8909050" y="805225"/>
            <a:ext cx="2146300" cy="2523273"/>
          </a:xfrm>
          <a:prstGeom prst="rect">
            <a:avLst/>
          </a:prstGeom>
        </p:spPr>
      </p:pic>
      <p:cxnSp>
        <p:nvCxnSpPr>
          <p:cNvPr id="48" name="Straight Connector 47"/>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smtClean="0"/>
              <a:t>Presentation title goes here</a:t>
            </a:r>
            <a:endParaRPr lang="en-US" dirty="0"/>
          </a:p>
        </p:txBody>
      </p:sp>
      <p:sp>
        <p:nvSpPr>
          <p:cNvPr id="12" name="Text Placeholder 31"/>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smtClean="0"/>
              <a:t>Click to add subtitle (28)</a:t>
            </a:r>
            <a:endParaRPr lang="en-US" dirty="0"/>
          </a:p>
        </p:txBody>
      </p:sp>
    </p:spTree>
    <p:extLst>
      <p:ext uri="{BB962C8B-B14F-4D97-AF65-F5344CB8AC3E}">
        <p14:creationId xmlns:p14="http://schemas.microsoft.com/office/powerpoint/2010/main" val="39911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8" name="Text Placeholder 31"/>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9" name="Text Placeholder 31"/>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11" name="Text Placeholder 31"/>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12" name="Text Placeholder 31"/>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smtClean="0">
                <a:solidFill>
                  <a:srgbClr val="000000"/>
                </a:solidFill>
              </a:rPr>
              <a:t>www.commerce.wa.gov</a:t>
            </a:r>
            <a:endParaRPr lang="en-US" sz="1400" dirty="0">
              <a:solidFill>
                <a:srgbClr val="000000"/>
              </a:solidFill>
            </a:endParaRP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smtClean="0"/>
              <a:t>Type a thank you message here</a:t>
            </a:r>
            <a:endParaRPr lang="en-US" dirty="0"/>
          </a:p>
        </p:txBody>
      </p:sp>
    </p:spTree>
    <p:extLst>
      <p:ext uri="{BB962C8B-B14F-4D97-AF65-F5344CB8AC3E}">
        <p14:creationId xmlns:p14="http://schemas.microsoft.com/office/powerpoint/2010/main" val="8569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smtClean="0">
                <a:solidFill>
                  <a:srgbClr val="000000"/>
                </a:solidFill>
              </a:rPr>
              <a:t>www.commerce.wa.gov</a:t>
            </a:r>
            <a:endParaRPr lang="en-US" sz="1400" dirty="0">
              <a:solidFill>
                <a:srgbClr val="000000"/>
              </a:solidFill>
            </a:endParaRP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29" name="Text Placeholder 31"/>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30" name="Text Placeholder 31"/>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33" name="Text Placeholder 31"/>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34" name="Text Placeholder 31"/>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35" name="Text Placeholder 31"/>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36" name="Text Placeholder 31"/>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37" name="Text Placeholder 31"/>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38" name="Text Placeholder 31"/>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39" name="Text Placeholder 31"/>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40" name="Text Placeholder 31"/>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41" name="Text Placeholder 31"/>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42" name="Text Placeholder 31"/>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2" name="TextBox 1"/>
          <p:cNvSpPr txBox="1"/>
          <p:nvPr userDrawn="1"/>
        </p:nvSpPr>
        <p:spPr>
          <a:xfrm>
            <a:off x="831850" y="539177"/>
            <a:ext cx="5839883" cy="1015663"/>
          </a:xfrm>
          <a:prstGeom prst="rect">
            <a:avLst/>
          </a:prstGeom>
          <a:noFill/>
        </p:spPr>
        <p:txBody>
          <a:bodyPr wrap="square" rtlCol="0">
            <a:spAutoFit/>
          </a:bodyPr>
          <a:lstStyle/>
          <a:p>
            <a:r>
              <a:rPr lang="en-US" sz="6000" dirty="0" smtClean="0">
                <a:solidFill>
                  <a:schemeClr val="bg1"/>
                </a:solidFill>
                <a:latin typeface="Abril Fatface" panose="02000503000000020003" pitchFamily="2" charset="0"/>
              </a:rPr>
              <a:t>Thank you!</a:t>
            </a:r>
            <a:endParaRPr lang="en-US" sz="6000" dirty="0">
              <a:solidFill>
                <a:schemeClr val="bg1"/>
              </a:solidFill>
              <a:latin typeface="Abril Fatface" panose="02000503000000020003" pitchFamily="2" charset="0"/>
            </a:endParaRPr>
          </a:p>
        </p:txBody>
      </p:sp>
    </p:spTree>
    <p:extLst>
      <p:ext uri="{BB962C8B-B14F-4D97-AF65-F5344CB8AC3E}">
        <p14:creationId xmlns:p14="http://schemas.microsoft.com/office/powerpoint/2010/main" val="5487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713DC-5012-48E6-9F82-761E57C774B4}" type="datetime1">
              <a:rPr lang="en-US" smtClean="0"/>
              <a:t>12/16/2021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EAE314-3A66-4A8A-A560-B81ACDEFE8B5}" type="slidenum">
              <a:rPr lang="en-US" smtClean="0"/>
              <a:t>‹#›</a:t>
            </a:fld>
            <a:endParaRPr lang="en-US" dirty="0"/>
          </a:p>
        </p:txBody>
      </p:sp>
    </p:spTree>
    <p:extLst>
      <p:ext uri="{BB962C8B-B14F-4D97-AF65-F5344CB8AC3E}">
        <p14:creationId xmlns:p14="http://schemas.microsoft.com/office/powerpoint/2010/main" val="312972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engthening Communiti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249454" y="2470903"/>
            <a:ext cx="1322250" cy="546833"/>
          </a:xfrm>
          <a:prstGeom prst="rect">
            <a:avLst/>
          </a:prstGeom>
        </p:spPr>
      </p:pic>
      <p:sp>
        <p:nvSpPr>
          <p:cNvPr id="8" name="TextBox 7"/>
          <p:cNvSpPr txBox="1"/>
          <p:nvPr userDrawn="1"/>
        </p:nvSpPr>
        <p:spPr>
          <a:xfrm>
            <a:off x="6528178"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Crime Victims &amp; Public Safety </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0" name="TextBox 9"/>
          <p:cNvSpPr txBox="1"/>
          <p:nvPr userDrawn="1"/>
        </p:nvSpPr>
        <p:spPr>
          <a:xfrm>
            <a:off x="6499077" y="3171099"/>
            <a:ext cx="2246086" cy="646331"/>
          </a:xfrm>
          <a:prstGeom prst="rect">
            <a:avLst/>
          </a:prstGeom>
          <a:noFill/>
        </p:spPr>
        <p:txBody>
          <a:bodyPr wrap="squar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Business Assistance</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1" name="TextBox 10"/>
          <p:cNvSpPr txBox="1"/>
          <p:nvPr userDrawn="1"/>
        </p:nvSpPr>
        <p:spPr>
          <a:xfrm>
            <a:off x="1245974" y="5344934"/>
            <a:ext cx="1329211" cy="369332"/>
          </a:xfrm>
          <a:prstGeom prst="rect">
            <a:avLst/>
          </a:prstGeom>
          <a:noFill/>
        </p:spPr>
        <p:txBody>
          <a:bodyPr wrap="non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Planning</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2" name="TextBox 11"/>
          <p:cNvSpPr txBox="1"/>
          <p:nvPr userDrawn="1"/>
        </p:nvSpPr>
        <p:spPr>
          <a:xfrm>
            <a:off x="3697669" y="3171099"/>
            <a:ext cx="2177199" cy="369332"/>
          </a:xfrm>
          <a:prstGeom prst="rect">
            <a:avLst/>
          </a:prstGeom>
          <a:noFill/>
        </p:spPr>
        <p:txBody>
          <a:bodyPr wrap="non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Infrastructure</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3" name="TextBox 12"/>
          <p:cNvSpPr txBox="1"/>
          <p:nvPr userDrawn="1"/>
        </p:nvSpPr>
        <p:spPr>
          <a:xfrm>
            <a:off x="3271920" y="5344934"/>
            <a:ext cx="2820003" cy="369332"/>
          </a:xfrm>
          <a:prstGeom prst="rect">
            <a:avLst/>
          </a:prstGeom>
          <a:noFill/>
        </p:spPr>
        <p:txBody>
          <a:bodyPr wrap="non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Community Facilities</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4" name="TextBox 13"/>
          <p:cNvSpPr txBox="1"/>
          <p:nvPr userDrawn="1"/>
        </p:nvSpPr>
        <p:spPr>
          <a:xfrm>
            <a:off x="905823" y="3171099"/>
            <a:ext cx="1960793" cy="646331"/>
          </a:xfrm>
          <a:prstGeom prst="rect">
            <a:avLst/>
          </a:prstGeom>
          <a:noFill/>
        </p:spPr>
        <p:txBody>
          <a:bodyPr wrap="non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Housing</a:t>
            </a:r>
          </a:p>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homelessness</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5" name="TextBox 14"/>
          <p:cNvSpPr txBox="1"/>
          <p:nvPr userDrawn="1"/>
        </p:nvSpPr>
        <p:spPr>
          <a:xfrm>
            <a:off x="9652082" y="3171099"/>
            <a:ext cx="1058303" cy="369332"/>
          </a:xfrm>
          <a:prstGeom prst="rect">
            <a:avLst/>
          </a:prstGeom>
          <a:noFill/>
        </p:spPr>
        <p:txBody>
          <a:bodyPr wrap="none" rtlCol="0">
            <a:spAutoFit/>
          </a:bodyPr>
          <a:lstStyle/>
          <a:p>
            <a:pPr algn="ctr"/>
            <a:r>
              <a:rPr lang="en-US" sz="1800" b="1" cap="all" baseline="0" dirty="0" smtClean="0">
                <a:solidFill>
                  <a:srgbClr val="5C5C5C"/>
                </a:solidFill>
                <a:latin typeface="Roboto Black" panose="02000000000000000000" pitchFamily="2" charset="0"/>
                <a:ea typeface="Roboto Light" panose="02000000000000000000" pitchFamily="2" charset="0"/>
              </a:rPr>
              <a:t>ENERGY</a:t>
            </a:r>
            <a:endParaRPr lang="en-US" sz="1800" b="1" cap="all" baseline="0" dirty="0">
              <a:solidFill>
                <a:srgbClr val="5C5C5C"/>
              </a:solidFill>
              <a:latin typeface="Roboto Black" panose="02000000000000000000" pitchFamily="2" charset="0"/>
              <a:ea typeface="Roboto Light" panose="02000000000000000000" pitchFamily="2" charset="0"/>
            </a:endParaRPr>
          </a:p>
        </p:txBody>
      </p:sp>
      <p:sp>
        <p:nvSpPr>
          <p:cNvPr id="16" name="TextBox 15"/>
          <p:cNvSpPr txBox="1"/>
          <p:nvPr userDrawn="1"/>
        </p:nvSpPr>
        <p:spPr>
          <a:xfrm>
            <a:off x="9121747"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Community Services</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pic>
        <p:nvPicPr>
          <p:cNvPr id="17" name="Picture 16"/>
          <p:cNvPicPr>
            <a:picLocks noChangeAspect="1"/>
          </p:cNvPicPr>
          <p:nvPr userDrawn="1"/>
        </p:nvPicPr>
        <p:blipFill>
          <a:blip r:embed="rId3"/>
          <a:stretch>
            <a:fillRect/>
          </a:stretch>
        </p:blipFill>
        <p:spPr>
          <a:xfrm>
            <a:off x="1458857" y="4199824"/>
            <a:ext cx="1161000" cy="945700"/>
          </a:xfrm>
          <a:prstGeom prst="rect">
            <a:avLst/>
          </a:prstGeom>
        </p:spPr>
      </p:pic>
      <p:pic>
        <p:nvPicPr>
          <p:cNvPr id="18" name="Picture 17"/>
          <p:cNvPicPr>
            <a:picLocks noChangeAspect="1"/>
          </p:cNvPicPr>
          <p:nvPr userDrawn="1"/>
        </p:nvPicPr>
        <p:blipFill>
          <a:blip r:embed="rId4"/>
          <a:stretch>
            <a:fillRect/>
          </a:stretch>
        </p:blipFill>
        <p:spPr>
          <a:xfrm>
            <a:off x="3867660" y="4174091"/>
            <a:ext cx="1651200" cy="971433"/>
          </a:xfrm>
          <a:prstGeom prst="rect">
            <a:avLst/>
          </a:prstGeom>
        </p:spPr>
      </p:pic>
      <p:pic>
        <p:nvPicPr>
          <p:cNvPr id="19" name="Picture 18"/>
          <p:cNvPicPr>
            <a:picLocks noChangeAspect="1"/>
          </p:cNvPicPr>
          <p:nvPr userDrawn="1"/>
        </p:nvPicPr>
        <p:blipFill>
          <a:blip r:embed="rId5"/>
          <a:stretch>
            <a:fillRect/>
          </a:stretch>
        </p:blipFill>
        <p:spPr>
          <a:xfrm>
            <a:off x="7067420" y="1821136"/>
            <a:ext cx="1109400" cy="1196600"/>
          </a:xfrm>
          <a:prstGeom prst="rect">
            <a:avLst/>
          </a:prstGeom>
        </p:spPr>
      </p:pic>
      <p:pic>
        <p:nvPicPr>
          <p:cNvPr id="20" name="Picture 19"/>
          <p:cNvPicPr>
            <a:picLocks noChangeAspect="1"/>
          </p:cNvPicPr>
          <p:nvPr userDrawn="1"/>
        </p:nvPicPr>
        <p:blipFill>
          <a:blip r:embed="rId6"/>
          <a:stretch>
            <a:fillRect/>
          </a:stretch>
        </p:blipFill>
        <p:spPr>
          <a:xfrm>
            <a:off x="9823258" y="2039869"/>
            <a:ext cx="715950" cy="977867"/>
          </a:xfrm>
          <a:prstGeom prst="rect">
            <a:avLst/>
          </a:prstGeom>
        </p:spPr>
      </p:pic>
      <p:pic>
        <p:nvPicPr>
          <p:cNvPr id="21" name="Picture 20"/>
          <p:cNvPicPr>
            <a:picLocks noChangeAspect="1"/>
          </p:cNvPicPr>
          <p:nvPr userDrawn="1"/>
        </p:nvPicPr>
        <p:blipFill>
          <a:blip r:embed="rId7"/>
          <a:stretch>
            <a:fillRect/>
          </a:stretch>
        </p:blipFill>
        <p:spPr>
          <a:xfrm>
            <a:off x="7214585" y="4251291"/>
            <a:ext cx="844950" cy="894233"/>
          </a:xfrm>
          <a:prstGeom prst="rect">
            <a:avLst/>
          </a:prstGeom>
        </p:spPr>
      </p:pic>
      <p:pic>
        <p:nvPicPr>
          <p:cNvPr id="22" name="Picture 21"/>
          <p:cNvPicPr>
            <a:picLocks noChangeAspect="1"/>
          </p:cNvPicPr>
          <p:nvPr userDrawn="1"/>
        </p:nvPicPr>
        <p:blipFill>
          <a:blip r:embed="rId8"/>
          <a:stretch>
            <a:fillRect/>
          </a:stretch>
        </p:blipFill>
        <p:spPr>
          <a:xfrm>
            <a:off x="9591058" y="4141924"/>
            <a:ext cx="1180350" cy="1003600"/>
          </a:xfrm>
          <a:prstGeom prst="rect">
            <a:avLst/>
          </a:prstGeom>
        </p:spPr>
      </p:pic>
      <p:sp>
        <p:nvSpPr>
          <p:cNvPr id="23" name="TextBox 22"/>
          <p:cNvSpPr txBox="1"/>
          <p:nvPr userDrawn="1"/>
        </p:nvSpPr>
        <p:spPr>
          <a:xfrm>
            <a:off x="838200" y="750877"/>
            <a:ext cx="7156126" cy="769441"/>
          </a:xfrm>
          <a:prstGeom prst="rect">
            <a:avLst/>
          </a:prstGeom>
          <a:noFill/>
        </p:spPr>
        <p:txBody>
          <a:bodyPr wrap="none" rtlCol="0">
            <a:spAutoFit/>
          </a:bodyPr>
          <a:lstStyle/>
          <a:p>
            <a:r>
              <a:rPr lang="en-US" sz="4400" dirty="0" smtClean="0">
                <a:solidFill>
                  <a:schemeClr val="accent5"/>
                </a:solidFill>
                <a:latin typeface="Roboto Light" panose="02000000000000000000" pitchFamily="2" charset="0"/>
                <a:ea typeface="Roboto Light" panose="02000000000000000000" pitchFamily="2" charset="0"/>
              </a:rPr>
              <a:t>We strengthen</a:t>
            </a:r>
            <a:r>
              <a:rPr lang="en-US" sz="4400" baseline="0" dirty="0" smtClean="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pic>
        <p:nvPicPr>
          <p:cNvPr id="4" name="Picture 3"/>
          <p:cNvPicPr>
            <a:picLocks noChangeAspect="1"/>
          </p:cNvPicPr>
          <p:nvPr userDrawn="1"/>
        </p:nvPicPr>
        <p:blipFill>
          <a:blip r:embed="rId9"/>
          <a:stretch>
            <a:fillRect/>
          </a:stretch>
        </p:blipFill>
        <p:spPr>
          <a:xfrm>
            <a:off x="4060187" y="2124089"/>
            <a:ext cx="1518750" cy="906667"/>
          </a:xfrm>
          <a:prstGeom prst="rect">
            <a:avLst/>
          </a:prstGeom>
        </p:spPr>
      </p:pic>
    </p:spTree>
    <p:extLst>
      <p:ext uri="{BB962C8B-B14F-4D97-AF65-F5344CB8AC3E}">
        <p14:creationId xmlns:p14="http://schemas.microsoft.com/office/powerpoint/2010/main" val="208347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smtClean="0"/>
              <a:t>Section title goes here</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Section subheading goes here</a:t>
            </a:r>
          </a:p>
        </p:txBody>
      </p:sp>
      <p:grpSp>
        <p:nvGrpSpPr>
          <p:cNvPr id="17" name="Group 16"/>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185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smtClean="0"/>
              <a:t>Click to edit Master title style</a:t>
            </a:r>
            <a:endParaRPr lang="en-US"/>
          </a:p>
        </p:txBody>
      </p:sp>
      <p:sp>
        <p:nvSpPr>
          <p:cNvPr id="9" name="Content Placeholder 2"/>
          <p:cNvSpPr>
            <a:spLocks noGrp="1"/>
          </p:cNvSpPr>
          <p:nvPr>
            <p:ph idx="1"/>
          </p:nvPr>
        </p:nvSpPr>
        <p:spPr>
          <a:xfrm>
            <a:off x="838200" y="182562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887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smtClean="0"/>
              <a:t>Click to edit Master title style</a:t>
            </a:r>
            <a:endParaRPr lang="en-US" dirty="0"/>
          </a:p>
        </p:txBody>
      </p:sp>
      <p:sp>
        <p:nvSpPr>
          <p:cNvPr id="11"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51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smtClean="0"/>
              <a:t>Click to edit Master title style</a:t>
            </a:r>
            <a:endParaRPr lang="en-US" dirty="0"/>
          </a:p>
        </p:txBody>
      </p:sp>
      <p:sp>
        <p:nvSpPr>
          <p:cNvPr id="12" name="Content Placeholder 2"/>
          <p:cNvSpPr>
            <a:spLocks noGrp="1"/>
          </p:cNvSpPr>
          <p:nvPr>
            <p:ph sz="half" idx="1"/>
          </p:nvPr>
        </p:nvSpPr>
        <p:spPr>
          <a:xfrm>
            <a:off x="83820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sz="half" idx="10"/>
          </p:nvPr>
        </p:nvSpPr>
        <p:spPr>
          <a:xfrm>
            <a:off x="447294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half" idx="11"/>
          </p:nvPr>
        </p:nvSpPr>
        <p:spPr>
          <a:xfrm>
            <a:off x="810768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272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97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dirty="0"/>
          </a:p>
        </p:txBody>
      </p:sp>
    </p:spTree>
    <p:extLst>
      <p:ext uri="{BB962C8B-B14F-4D97-AF65-F5344CB8AC3E}">
        <p14:creationId xmlns:p14="http://schemas.microsoft.com/office/powerpoint/2010/main" val="65392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Title 1"/>
          <p:cNvSpPr>
            <a:spLocks noGrp="1"/>
          </p:cNvSpPr>
          <p:nvPr>
            <p:ph type="title"/>
          </p:nvPr>
        </p:nvSpPr>
        <p:spPr>
          <a:xfrm>
            <a:off x="838200" y="281940"/>
            <a:ext cx="10515600" cy="1218948"/>
          </a:xfrm>
        </p:spPr>
        <p:txBody>
          <a:bodyPr/>
          <a:lstStyle/>
          <a:p>
            <a:r>
              <a:rPr lang="en-US" smtClean="0"/>
              <a:t>Click to edit Master title style</a:t>
            </a:r>
            <a:endParaRPr lang="en-US"/>
          </a:p>
        </p:txBody>
      </p:sp>
    </p:spTree>
    <p:extLst>
      <p:ext uri="{BB962C8B-B14F-4D97-AF65-F5344CB8AC3E}">
        <p14:creationId xmlns:p14="http://schemas.microsoft.com/office/powerpoint/2010/main" val="115911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1218948"/>
          </a:xfrm>
          <a:prstGeom prst="rect">
            <a:avLst/>
          </a:prstGeom>
        </p:spPr>
        <p:txBody>
          <a:bodyPr vert="horz" lIns="91440" tIns="45720" rIns="91440" bIns="45720" rtlCol="0" anchor="b">
            <a:normAutofit/>
          </a:bodyPr>
          <a:lstStyle/>
          <a:p>
            <a:r>
              <a:rPr lang="en-US" dirty="0" smtClean="0"/>
              <a:t>Click to edit Master title style </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grpSp>
        <p:nvGrpSpPr>
          <p:cNvPr id="7" name="Group 6"/>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p:cNvSpPr txBox="1"/>
          <p:nvPr userDrawn="1"/>
        </p:nvSpPr>
        <p:spPr>
          <a:xfrm>
            <a:off x="752475" y="6493524"/>
            <a:ext cx="3868367" cy="276999"/>
          </a:xfrm>
          <a:prstGeom prst="rect">
            <a:avLst/>
          </a:prstGeom>
          <a:noFill/>
        </p:spPr>
        <p:txBody>
          <a:bodyPr wrap="none" rtlCol="0">
            <a:spAutoFit/>
          </a:bodyPr>
          <a:lstStyle/>
          <a:p>
            <a:r>
              <a:rPr lang="en-US" sz="1200" b="1" cap="all" dirty="0" smtClean="0">
                <a:solidFill>
                  <a:schemeClr val="bg1"/>
                </a:solidFill>
                <a:latin typeface="+mn-lt"/>
                <a:ea typeface="Roboto Condensed" panose="02000000000000000000" pitchFamily="2" charset="0"/>
              </a:rPr>
              <a:t>Washington</a:t>
            </a:r>
            <a:r>
              <a:rPr lang="en-US" sz="1200" b="1" cap="all" baseline="0" dirty="0" smtClean="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TextBox 17"/>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smtClean="0">
              <a:solidFill>
                <a:schemeClr val="bg1"/>
              </a:solidFill>
              <a:latin typeface="+mn-lt"/>
              <a:ea typeface="Roboto Black" panose="02000000000000000000" pitchFamily="2" charset="0"/>
            </a:endParaRPr>
          </a:p>
        </p:txBody>
      </p:sp>
      <p:cxnSp>
        <p:nvCxnSpPr>
          <p:cNvPr id="19" name="Straight Connector 18"/>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 id="2147483774" r:id="rId12"/>
  </p:sldLayoutIdLst>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ommerce.wa.gov/building-infrastructure/washington-statewide-broadband-act/"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sheila.Richardson@commerce.wa.go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ommerce.wa.gov/building-infrastructure/washington-statewide-broadband-act/speedtestsurvey/"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 Ann Campbell	</a:t>
            </a:r>
            <a:endParaRPr lang="en-US" dirty="0"/>
          </a:p>
        </p:txBody>
      </p:sp>
      <p:sp>
        <p:nvSpPr>
          <p:cNvPr id="3" name="Text Placeholder 2"/>
          <p:cNvSpPr>
            <a:spLocks noGrp="1"/>
          </p:cNvSpPr>
          <p:nvPr>
            <p:ph type="body" sz="quarter" idx="11"/>
          </p:nvPr>
        </p:nvSpPr>
        <p:spPr/>
        <p:txBody>
          <a:bodyPr/>
          <a:lstStyle/>
          <a:p>
            <a:r>
              <a:rPr lang="en-US" dirty="0"/>
              <a:t>State Broadband Office Infrastructure Programs Manager</a:t>
            </a:r>
          </a:p>
          <a:p>
            <a:endParaRPr lang="en-US" dirty="0"/>
          </a:p>
        </p:txBody>
      </p:sp>
      <p:sp>
        <p:nvSpPr>
          <p:cNvPr id="4" name="Text Placeholder 3"/>
          <p:cNvSpPr>
            <a:spLocks noGrp="1"/>
          </p:cNvSpPr>
          <p:nvPr>
            <p:ph type="body" sz="quarter" idx="12"/>
          </p:nvPr>
        </p:nvSpPr>
        <p:spPr/>
        <p:txBody>
          <a:bodyPr/>
          <a:lstStyle/>
          <a:p>
            <a:r>
              <a:rPr lang="en-US" dirty="0" smtClean="0"/>
              <a:t>December 16, 2021</a:t>
            </a:r>
            <a:endParaRPr lang="en-US" dirty="0"/>
          </a:p>
        </p:txBody>
      </p:sp>
      <p:sp>
        <p:nvSpPr>
          <p:cNvPr id="5" name="Title 4"/>
          <p:cNvSpPr>
            <a:spLocks noGrp="1"/>
          </p:cNvSpPr>
          <p:nvPr>
            <p:ph type="title"/>
          </p:nvPr>
        </p:nvSpPr>
        <p:spPr/>
        <p:txBody>
          <a:bodyPr/>
          <a:lstStyle/>
          <a:p>
            <a:r>
              <a:rPr lang="en-US" dirty="0" smtClean="0"/>
              <a:t>Broadband Grant Opportunities</a:t>
            </a:r>
            <a:endParaRPr lang="en-US" dirty="0"/>
          </a:p>
        </p:txBody>
      </p:sp>
    </p:spTree>
    <p:extLst>
      <p:ext uri="{BB962C8B-B14F-4D97-AF65-F5344CB8AC3E}">
        <p14:creationId xmlns:p14="http://schemas.microsoft.com/office/powerpoint/2010/main" val="196087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242" y="2565642"/>
            <a:ext cx="3670300" cy="491786"/>
          </a:xfrm>
        </p:spPr>
        <p:txBody>
          <a:bodyPr/>
          <a:lstStyle/>
          <a:p>
            <a:r>
              <a:rPr lang="en-US" dirty="0" smtClean="0"/>
              <a:t>Ann Campbell	</a:t>
            </a:r>
            <a:endParaRPr lang="en-US" dirty="0"/>
          </a:p>
        </p:txBody>
      </p:sp>
      <p:sp>
        <p:nvSpPr>
          <p:cNvPr id="3" name="Text Placeholder 2"/>
          <p:cNvSpPr>
            <a:spLocks noGrp="1"/>
          </p:cNvSpPr>
          <p:nvPr>
            <p:ph type="body" sz="quarter" idx="11"/>
          </p:nvPr>
        </p:nvSpPr>
        <p:spPr>
          <a:xfrm>
            <a:off x="518242" y="2922853"/>
            <a:ext cx="3670300" cy="440129"/>
          </a:xfrm>
        </p:spPr>
        <p:txBody>
          <a:bodyPr/>
          <a:lstStyle/>
          <a:p>
            <a:r>
              <a:rPr lang="en-US" dirty="0"/>
              <a:t>State Broadband Office Infrastructure </a:t>
            </a:r>
            <a:r>
              <a:rPr lang="en-US" dirty="0" smtClean="0"/>
              <a:t>Programs Manager</a:t>
            </a:r>
          </a:p>
          <a:p>
            <a:endParaRPr lang="en-US" dirty="0"/>
          </a:p>
        </p:txBody>
      </p:sp>
      <p:sp>
        <p:nvSpPr>
          <p:cNvPr id="4" name="Text Placeholder 3"/>
          <p:cNvSpPr>
            <a:spLocks noGrp="1"/>
          </p:cNvSpPr>
          <p:nvPr>
            <p:ph type="body" sz="quarter" idx="12"/>
          </p:nvPr>
        </p:nvSpPr>
        <p:spPr>
          <a:xfrm>
            <a:off x="518242" y="3414639"/>
            <a:ext cx="3766093" cy="297335"/>
          </a:xfrm>
        </p:spPr>
        <p:txBody>
          <a:bodyPr/>
          <a:lstStyle/>
          <a:p>
            <a:r>
              <a:rPr lang="en-US" dirty="0" smtClean="0"/>
              <a:t>Ann.Campbell@commerce.wa.gov</a:t>
            </a:r>
            <a:endParaRPr lang="en-US" dirty="0"/>
          </a:p>
        </p:txBody>
      </p:sp>
      <p:sp>
        <p:nvSpPr>
          <p:cNvPr id="5" name="Text Placeholder 4"/>
          <p:cNvSpPr>
            <a:spLocks noGrp="1"/>
          </p:cNvSpPr>
          <p:nvPr>
            <p:ph type="body" sz="quarter" idx="13"/>
          </p:nvPr>
        </p:nvSpPr>
        <p:spPr>
          <a:xfrm>
            <a:off x="518242" y="3720295"/>
            <a:ext cx="3766094" cy="297335"/>
          </a:xfrm>
        </p:spPr>
        <p:txBody>
          <a:bodyPr/>
          <a:lstStyle/>
          <a:p>
            <a:r>
              <a:rPr lang="en-US" dirty="0"/>
              <a:t>(360)  890-2353</a:t>
            </a:r>
          </a:p>
        </p:txBody>
      </p:sp>
      <p:sp>
        <p:nvSpPr>
          <p:cNvPr id="6" name="Title 5"/>
          <p:cNvSpPr>
            <a:spLocks noGrp="1"/>
          </p:cNvSpPr>
          <p:nvPr>
            <p:ph type="title"/>
          </p:nvPr>
        </p:nvSpPr>
        <p:spPr>
          <a:xfrm>
            <a:off x="366325" y="570271"/>
            <a:ext cx="5717836" cy="2390965"/>
          </a:xfrm>
        </p:spPr>
        <p:txBody>
          <a:bodyPr/>
          <a:lstStyle/>
          <a:p>
            <a:r>
              <a:rPr lang="en-US" dirty="0" smtClean="0"/>
              <a:t>Thank you!</a:t>
            </a:r>
            <a:br>
              <a:rPr lang="en-US" dirty="0" smtClean="0"/>
            </a:br>
            <a:endParaRPr lang="en-US" dirty="0"/>
          </a:p>
        </p:txBody>
      </p:sp>
      <p:sp>
        <p:nvSpPr>
          <p:cNvPr id="7" name="Text Placeholder 2"/>
          <p:cNvSpPr txBox="1">
            <a:spLocks/>
          </p:cNvSpPr>
          <p:nvPr/>
        </p:nvSpPr>
        <p:spPr>
          <a:xfrm>
            <a:off x="2998096" y="3868962"/>
            <a:ext cx="7728155" cy="2084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Tx/>
              <a:buNone/>
              <a:defRPr sz="1200" kern="1200" cap="all"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Tx/>
              <a:buNone/>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none" dirty="0" smtClean="0"/>
              <a:t>			</a:t>
            </a:r>
          </a:p>
          <a:p>
            <a:endParaRPr lang="en-US" cap="none" dirty="0" smtClean="0"/>
          </a:p>
          <a:p>
            <a:endParaRPr lang="en-US" cap="none" dirty="0"/>
          </a:p>
          <a:p>
            <a:r>
              <a:rPr lang="en-US" cap="none" dirty="0" smtClean="0"/>
              <a:t>	</a:t>
            </a:r>
            <a:r>
              <a:rPr lang="en-US" sz="1400" cap="none" dirty="0" smtClean="0"/>
              <a:t>Keep up with the rapidly evolving opportunities by signing up for 				updates from the Broadband office at: </a:t>
            </a:r>
          </a:p>
          <a:p>
            <a:endParaRPr lang="en-US" sz="1400" cap="none" dirty="0" smtClean="0"/>
          </a:p>
          <a:p>
            <a:r>
              <a:rPr lang="en-US" sz="1400" b="1" cap="none" dirty="0" smtClean="0">
                <a:solidFill>
                  <a:schemeClr val="accent3">
                    <a:lumMod val="20000"/>
                    <a:lumOff val="80000"/>
                  </a:schemeClr>
                </a:solidFill>
                <a:hlinkClick r:id="rId2"/>
              </a:rPr>
              <a:t>https</a:t>
            </a:r>
            <a:r>
              <a:rPr lang="en-US" sz="1400" b="1" cap="none" dirty="0">
                <a:solidFill>
                  <a:schemeClr val="accent3">
                    <a:lumMod val="20000"/>
                    <a:lumOff val="80000"/>
                  </a:schemeClr>
                </a:solidFill>
                <a:hlinkClick r:id="rId2"/>
              </a:rPr>
              <a:t>://www.commerce.wa.gov/building-infrastructure/washington-statewide-broadband-act</a:t>
            </a:r>
            <a:r>
              <a:rPr lang="en-US" sz="1400" b="1" cap="none" dirty="0" smtClean="0">
                <a:solidFill>
                  <a:schemeClr val="accent3">
                    <a:lumMod val="20000"/>
                    <a:lumOff val="80000"/>
                  </a:schemeClr>
                </a:solidFill>
                <a:hlinkClick r:id="rId2"/>
              </a:rPr>
              <a:t>/</a:t>
            </a:r>
            <a:endParaRPr lang="en-US" sz="1400" b="1" cap="none" dirty="0" smtClean="0">
              <a:solidFill>
                <a:schemeClr val="accent3">
                  <a:lumMod val="20000"/>
                  <a:lumOff val="80000"/>
                </a:schemeClr>
              </a:solidFill>
            </a:endParaRPr>
          </a:p>
          <a:p>
            <a:endParaRPr lang="en-US" cap="none" dirty="0" smtClean="0"/>
          </a:p>
          <a:p>
            <a:endParaRPr lang="en-US" dirty="0"/>
          </a:p>
        </p:txBody>
      </p:sp>
    </p:spTree>
    <p:extLst>
      <p:ext uri="{BB962C8B-B14F-4D97-AF65-F5344CB8AC3E}">
        <p14:creationId xmlns:p14="http://schemas.microsoft.com/office/powerpoint/2010/main" val="7895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1347" y="0"/>
            <a:ext cx="12180653" cy="1120005"/>
          </a:xfrm>
          <a:prstGeom prst="rect">
            <a:avLst/>
          </a:prstGeom>
          <a:solidFill>
            <a:srgbClr val="5248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PWB Broadband Construction Federal </a:t>
            </a:r>
            <a:r>
              <a:rPr lang="en-US" sz="4000" b="1"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Grants Conditional Awards</a:t>
            </a:r>
            <a:endParaRPr lang="en-US" sz="4000" dirty="0">
              <a:latin typeface="Segoe UI" panose="020B0502040204020203" pitchFamily="34" charset="0"/>
              <a:cs typeface="Segoe UI" panose="020B0502040204020203" pitchFamily="34" charset="0"/>
            </a:endParaRPr>
          </a:p>
        </p:txBody>
      </p:sp>
      <p:graphicFrame>
        <p:nvGraphicFramePr>
          <p:cNvPr id="3" name="Table 2"/>
          <p:cNvGraphicFramePr>
            <a:graphicFrameLocks noGrp="1"/>
          </p:cNvGraphicFramePr>
          <p:nvPr>
            <p:extLst/>
          </p:nvPr>
        </p:nvGraphicFramePr>
        <p:xfrm>
          <a:off x="568662" y="1255717"/>
          <a:ext cx="11337198" cy="5058471"/>
        </p:xfrm>
        <a:graphic>
          <a:graphicData uri="http://schemas.openxmlformats.org/drawingml/2006/table">
            <a:tbl>
              <a:tblPr/>
              <a:tblGrid>
                <a:gridCol w="397058">
                  <a:extLst>
                    <a:ext uri="{9D8B030D-6E8A-4147-A177-3AD203B41FA5}">
                      <a16:colId xmlns:a16="http://schemas.microsoft.com/office/drawing/2014/main" val="1037678808"/>
                    </a:ext>
                  </a:extLst>
                </a:gridCol>
                <a:gridCol w="1440759">
                  <a:extLst>
                    <a:ext uri="{9D8B030D-6E8A-4147-A177-3AD203B41FA5}">
                      <a16:colId xmlns:a16="http://schemas.microsoft.com/office/drawing/2014/main" val="2295910211"/>
                    </a:ext>
                  </a:extLst>
                </a:gridCol>
                <a:gridCol w="782774">
                  <a:extLst>
                    <a:ext uri="{9D8B030D-6E8A-4147-A177-3AD203B41FA5}">
                      <a16:colId xmlns:a16="http://schemas.microsoft.com/office/drawing/2014/main" val="2152434601"/>
                    </a:ext>
                  </a:extLst>
                </a:gridCol>
                <a:gridCol w="710565">
                  <a:extLst>
                    <a:ext uri="{9D8B030D-6E8A-4147-A177-3AD203B41FA5}">
                      <a16:colId xmlns:a16="http://schemas.microsoft.com/office/drawing/2014/main" val="3507180164"/>
                    </a:ext>
                  </a:extLst>
                </a:gridCol>
                <a:gridCol w="3885339">
                  <a:extLst>
                    <a:ext uri="{9D8B030D-6E8A-4147-A177-3AD203B41FA5}">
                      <a16:colId xmlns:a16="http://schemas.microsoft.com/office/drawing/2014/main" val="2681076532"/>
                    </a:ext>
                  </a:extLst>
                </a:gridCol>
                <a:gridCol w="771014">
                  <a:extLst>
                    <a:ext uri="{9D8B030D-6E8A-4147-A177-3AD203B41FA5}">
                      <a16:colId xmlns:a16="http://schemas.microsoft.com/office/drawing/2014/main" val="1689846897"/>
                    </a:ext>
                  </a:extLst>
                </a:gridCol>
                <a:gridCol w="727788">
                  <a:extLst>
                    <a:ext uri="{9D8B030D-6E8A-4147-A177-3AD203B41FA5}">
                      <a16:colId xmlns:a16="http://schemas.microsoft.com/office/drawing/2014/main" val="1269005319"/>
                    </a:ext>
                  </a:extLst>
                </a:gridCol>
                <a:gridCol w="531845">
                  <a:extLst>
                    <a:ext uri="{9D8B030D-6E8A-4147-A177-3AD203B41FA5}">
                      <a16:colId xmlns:a16="http://schemas.microsoft.com/office/drawing/2014/main" val="2570598040"/>
                    </a:ext>
                  </a:extLst>
                </a:gridCol>
                <a:gridCol w="1035698">
                  <a:extLst>
                    <a:ext uri="{9D8B030D-6E8A-4147-A177-3AD203B41FA5}">
                      <a16:colId xmlns:a16="http://schemas.microsoft.com/office/drawing/2014/main" val="3145556985"/>
                    </a:ext>
                  </a:extLst>
                </a:gridCol>
                <a:gridCol w="1054358">
                  <a:extLst>
                    <a:ext uri="{9D8B030D-6E8A-4147-A177-3AD203B41FA5}">
                      <a16:colId xmlns:a16="http://schemas.microsoft.com/office/drawing/2014/main" val="3073388774"/>
                    </a:ext>
                  </a:extLst>
                </a:gridCol>
              </a:tblGrid>
              <a:tr h="253370">
                <a:tc>
                  <a:txBody>
                    <a:bodyPr/>
                    <a:lstStyle/>
                    <a:p>
                      <a:pPr algn="l" fontAlgn="b"/>
                      <a:r>
                        <a:rPr lang="en-US" sz="500" b="0" i="0" u="none" strike="noStrike" dirty="0">
                          <a:solidFill>
                            <a:srgbClr val="000000"/>
                          </a:solidFill>
                          <a:effectLst/>
                          <a:latin typeface="Calibri" panose="020F0502020204030204" pitchFamily="34" charset="0"/>
                        </a:rPr>
                        <a:t>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489C"/>
                    </a:solidFill>
                  </a:tcPr>
                </a:tc>
                <a:tc>
                  <a:txBody>
                    <a:bodyPr/>
                    <a:lstStyle/>
                    <a:p>
                      <a:pPr algn="ctr" fontAlgn="b"/>
                      <a:r>
                        <a:rPr lang="en-US" sz="1000" b="1" i="0" u="none" strike="noStrike" dirty="0">
                          <a:solidFill>
                            <a:srgbClr val="FFFFFF"/>
                          </a:solidFill>
                          <a:effectLst/>
                          <a:latin typeface="Segoe UI" panose="020B0502040204020203" pitchFamily="34" charset="0"/>
                        </a:rPr>
                        <a:t>Applicant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489C"/>
                    </a:solidFill>
                  </a:tcPr>
                </a:tc>
                <a:tc>
                  <a:txBody>
                    <a:bodyPr/>
                    <a:lstStyle/>
                    <a:p>
                      <a:pPr algn="ctr" fontAlgn="b"/>
                      <a:r>
                        <a:rPr lang="en-US" sz="1000" b="1" i="0" u="none" strike="noStrike">
                          <a:solidFill>
                            <a:srgbClr val="FFFFFF"/>
                          </a:solidFill>
                          <a:effectLst/>
                          <a:latin typeface="Segoe UI" panose="020B0502040204020203" pitchFamily="34" charset="0"/>
                        </a:rPr>
                        <a:t>County</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489C"/>
                    </a:solidFill>
                  </a:tcPr>
                </a:tc>
                <a:tc>
                  <a:txBody>
                    <a:bodyPr/>
                    <a:lstStyle/>
                    <a:p>
                      <a:pPr algn="ctr" fontAlgn="b"/>
                      <a:r>
                        <a:rPr lang="en-US" sz="1000" b="1" i="0" u="none" strike="noStrike">
                          <a:solidFill>
                            <a:srgbClr val="FFFFFF"/>
                          </a:solidFill>
                          <a:effectLst/>
                          <a:latin typeface="Segoe UI" panose="020B0502040204020203" pitchFamily="34" charset="0"/>
                        </a:rPr>
                        <a:t>Leg Dist(s)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489C"/>
                    </a:solidFill>
                  </a:tcPr>
                </a:tc>
                <a:tc>
                  <a:txBody>
                    <a:bodyPr/>
                    <a:lstStyle/>
                    <a:p>
                      <a:pPr algn="ctr" fontAlgn="b"/>
                      <a:r>
                        <a:rPr lang="en-US" sz="1000" b="1" i="0" u="none" strike="noStrike" dirty="0">
                          <a:solidFill>
                            <a:srgbClr val="FFFFFF"/>
                          </a:solidFill>
                          <a:effectLst/>
                          <a:latin typeface="Segoe UI" panose="020B0502040204020203" pitchFamily="34" charset="0"/>
                        </a:rPr>
                        <a:t>Project Name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489C"/>
                    </a:solidFill>
                  </a:tcPr>
                </a:tc>
                <a:tc>
                  <a:txBody>
                    <a:bodyPr/>
                    <a:lstStyle/>
                    <a:p>
                      <a:pPr algn="ctr" fontAlgn="b"/>
                      <a:r>
                        <a:rPr lang="en-US" sz="1000" b="1" i="0" u="none" strike="noStrike" dirty="0">
                          <a:solidFill>
                            <a:srgbClr val="FFFFFF"/>
                          </a:solidFill>
                          <a:effectLst/>
                          <a:latin typeface="Segoe UI" panose="020B0502040204020203" pitchFamily="34" charset="0"/>
                        </a:rPr>
                        <a:t>Est. Const. Start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489C"/>
                    </a:solidFill>
                  </a:tcPr>
                </a:tc>
                <a:tc>
                  <a:txBody>
                    <a:bodyPr/>
                    <a:lstStyle/>
                    <a:p>
                      <a:pPr algn="ctr" fontAlgn="b"/>
                      <a:r>
                        <a:rPr lang="en-US" sz="1000" b="1" i="0" u="none" strike="noStrike" dirty="0">
                          <a:solidFill>
                            <a:srgbClr val="FFFFFF"/>
                          </a:solidFill>
                          <a:effectLst/>
                          <a:latin typeface="Segoe UI" panose="020B0502040204020203" pitchFamily="34" charset="0"/>
                        </a:rPr>
                        <a:t>No. of </a:t>
                      </a:r>
                      <a:r>
                        <a:rPr lang="en-US" sz="1000" b="1" i="0" u="none" strike="noStrike" dirty="0" err="1">
                          <a:solidFill>
                            <a:srgbClr val="FFFFFF"/>
                          </a:solidFill>
                          <a:effectLst/>
                          <a:latin typeface="Segoe UI" panose="020B0502040204020203" pitchFamily="34" charset="0"/>
                        </a:rPr>
                        <a:t>Passings</a:t>
                      </a:r>
                      <a:endParaRPr lang="en-US" sz="1000" b="1" i="0" u="none" strike="noStrike" dirty="0">
                        <a:solidFill>
                          <a:srgbClr val="FFFFFF"/>
                        </a:solidFill>
                        <a:effectLst/>
                        <a:latin typeface="Segoe UI" panose="020B0502040204020203" pitchFamily="34" charset="0"/>
                      </a:endParaRP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489C"/>
                    </a:solidFill>
                  </a:tcPr>
                </a:tc>
                <a:tc>
                  <a:txBody>
                    <a:bodyPr/>
                    <a:lstStyle/>
                    <a:p>
                      <a:pPr algn="ctr" fontAlgn="b"/>
                      <a:r>
                        <a:rPr lang="en-US" sz="1000" b="1" i="0" u="none" strike="noStrike" dirty="0">
                          <a:solidFill>
                            <a:srgbClr val="FFFFFF"/>
                          </a:solidFill>
                          <a:effectLst/>
                          <a:latin typeface="Segoe UI" panose="020B0502040204020203" pitchFamily="34" charset="0"/>
                        </a:rPr>
                        <a:t>Total Score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489C"/>
                    </a:solidFill>
                  </a:tcPr>
                </a:tc>
                <a:tc>
                  <a:txBody>
                    <a:bodyPr/>
                    <a:lstStyle/>
                    <a:p>
                      <a:pPr algn="ctr" fontAlgn="b"/>
                      <a:r>
                        <a:rPr lang="en-US" sz="1000" b="1" i="0" u="none" strike="noStrike">
                          <a:solidFill>
                            <a:srgbClr val="FFFFFF"/>
                          </a:solidFill>
                          <a:effectLst/>
                          <a:latin typeface="Segoe UI" panose="020B0502040204020203" pitchFamily="34" charset="0"/>
                        </a:rPr>
                        <a:t> Requested Funding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489C"/>
                    </a:solidFill>
                  </a:tcPr>
                </a:tc>
                <a:tc>
                  <a:txBody>
                    <a:bodyPr/>
                    <a:lstStyle/>
                    <a:p>
                      <a:pPr algn="ctr" fontAlgn="b"/>
                      <a:r>
                        <a:rPr lang="en-US" sz="1000" b="1" i="0" u="none" strike="noStrike">
                          <a:solidFill>
                            <a:srgbClr val="FFFFFF"/>
                          </a:solidFill>
                          <a:effectLst/>
                          <a:latin typeface="Segoe UI" panose="020B0502040204020203" pitchFamily="34" charset="0"/>
                        </a:rPr>
                        <a:t> Conditional Award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2489C"/>
                    </a:solidFill>
                  </a:tcPr>
                </a:tc>
                <a:extLst>
                  <a:ext uri="{0D108BD9-81ED-4DB2-BD59-A6C34878D82A}">
                    <a16:rowId xmlns:a16="http://schemas.microsoft.com/office/drawing/2014/main" val="245971312"/>
                  </a:ext>
                </a:extLst>
              </a:tr>
              <a:tr h="142649">
                <a:tc rowSpan="15">
                  <a:txBody>
                    <a:bodyPr/>
                    <a:lstStyle/>
                    <a:p>
                      <a:pPr algn="ctr" fontAlgn="ctr"/>
                      <a:r>
                        <a:rPr lang="en-US" sz="800" b="1" i="0" u="none" strike="noStrike" dirty="0">
                          <a:solidFill>
                            <a:srgbClr val="000000"/>
                          </a:solidFill>
                          <a:effectLst/>
                          <a:latin typeface="Segoe UI" panose="020B0502040204020203" pitchFamily="34" charset="0"/>
                        </a:rPr>
                        <a:t>Conditional Awards</a:t>
                      </a:r>
                    </a:p>
                  </a:txBody>
                  <a:tcPr marL="3187" marR="3187" marT="318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Kittitas County</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Kittitas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13</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Thorp and Edgemont FTTx Project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9/30/23</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Segoe UI" panose="020B0502040204020203" pitchFamily="34" charset="0"/>
                        </a:rPr>
                        <a:t>384</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Segoe UI" panose="020B0502040204020203" pitchFamily="34" charset="0"/>
                        </a:rPr>
                        <a:t>88</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Segoe UI" panose="020B0502040204020203" pitchFamily="34" charset="0"/>
                        </a:rPr>
                        <a:t> $         3,338,946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3,338,946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992029"/>
                  </a:ext>
                </a:extLst>
              </a:tr>
              <a:tr h="142649">
                <a:tc vMerge="1">
                  <a:txBody>
                    <a:bodyPr/>
                    <a:lstStyle/>
                    <a:p>
                      <a:endParaRPr lang="en-US"/>
                    </a:p>
                  </a:txBody>
                  <a:tcPr/>
                </a:tc>
                <a:tc>
                  <a:txBody>
                    <a:bodyPr/>
                    <a:lstStyle/>
                    <a:p>
                      <a:pPr algn="l" fontAlgn="b"/>
                      <a:r>
                        <a:rPr lang="en-US" sz="1000" b="0" i="0" u="none" strike="noStrike" dirty="0">
                          <a:solidFill>
                            <a:srgbClr val="000000"/>
                          </a:solidFill>
                          <a:effectLst/>
                          <a:latin typeface="Segoe UI" panose="020B0502040204020203" pitchFamily="34" charset="0"/>
                        </a:rPr>
                        <a:t>Port of Clarkston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Asotin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Census Tract 9604 FTTH</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6/30/22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788</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87.8</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1,944,381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1,944,381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209338"/>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Lewis County PUD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Lewis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19, 20</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Connecting the Mineral, Elbe, &amp; Ashford Communities of Lewis Co.</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6/30/22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1,363</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86</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4,733,011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4,733,011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398083"/>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Lincoln County</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Segoe UI" panose="020B0502040204020203" pitchFamily="34" charset="0"/>
                        </a:rPr>
                        <a:t>Lincoln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Segoe UI" panose="020B0502040204020203" pitchFamily="34" charset="0"/>
                        </a:rPr>
                        <a:t>13</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Connecting Lincoln County</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6/30/22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1,231</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Segoe UI" panose="020B0502040204020203" pitchFamily="34" charset="0"/>
                        </a:rPr>
                        <a:t>85.6</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4,162,072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4,162,072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77807"/>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Port of Clarkston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Asotin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Segoe UI" panose="020B0502040204020203" pitchFamily="34" charset="0"/>
                        </a:rPr>
                        <a:t>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POC Grantham Elementary Service Area FTTH Broadband Project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6/30/22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817</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85.6</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1,775,282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1,775,282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161357"/>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Town of Skykomish</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King</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39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Segoe UI" panose="020B0502040204020203" pitchFamily="34" charset="0"/>
                        </a:rPr>
                        <a:t>Skykomish</a:t>
                      </a:r>
                      <a:r>
                        <a:rPr lang="en-US" sz="1000" b="0" i="0" u="none" strike="noStrike" dirty="0">
                          <a:solidFill>
                            <a:srgbClr val="000000"/>
                          </a:solidFill>
                          <a:effectLst/>
                          <a:latin typeface="Segoe UI" panose="020B0502040204020203" pitchFamily="34" charset="0"/>
                        </a:rPr>
                        <a:t> Broadband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4/1/21</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355</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85.2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598,023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598,023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6789798"/>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Jefferson County PUD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Jefferson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24</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Segoe UI" panose="020B0502040204020203" pitchFamily="34" charset="0"/>
                        </a:rPr>
                        <a:t>Discovery Bay East Fiber Project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5/31/22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24</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84.6</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Segoe UI" panose="020B0502040204020203" pitchFamily="34" charset="0"/>
                        </a:rPr>
                        <a:t> $         1,096,046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Segoe UI" panose="020B0502040204020203" pitchFamily="34" charset="0"/>
                        </a:rPr>
                        <a:t> $       1,096,046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287051"/>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Port of Columbia</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Columbia</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16</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Touchet Valley Broadband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Segoe UI" panose="020B0502040204020203" pitchFamily="34" charset="0"/>
                        </a:rPr>
                        <a:t>9/30/22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50</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84.6</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1,165,000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1,165,000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402576"/>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Clallam County</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Clallam</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24</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Segoe UI" panose="020B0502040204020203" pitchFamily="34" charset="0"/>
                        </a:rPr>
                        <a:t>Clallam County Broadband Project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Segoe UI" panose="020B0502040204020203" pitchFamily="34" charset="0"/>
                        </a:rPr>
                        <a:t>9/30/22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327</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83</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Segoe UI" panose="020B0502040204020203" pitchFamily="34" charset="0"/>
                        </a:rPr>
                        <a:t> $         4,525,174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Segoe UI" panose="020B0502040204020203" pitchFamily="34" charset="0"/>
                        </a:rPr>
                        <a:t> $       4,525,174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921693"/>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Pacific County PUD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Pacific</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19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Segoe UI" panose="020B0502040204020203" pitchFamily="34" charset="0"/>
                        </a:rPr>
                        <a:t>Pacific Co. Build BC to </a:t>
                      </a:r>
                      <a:r>
                        <a:rPr lang="en-US" sz="1000" b="0" i="0" u="none" strike="noStrike" dirty="0" err="1">
                          <a:solidFill>
                            <a:srgbClr val="000000"/>
                          </a:solidFill>
                          <a:effectLst/>
                          <a:latin typeface="Segoe UI" panose="020B0502040204020203" pitchFamily="34" charset="0"/>
                        </a:rPr>
                        <a:t>Nemah</a:t>
                      </a:r>
                      <a:endParaRPr lang="en-US" sz="1000" b="0" i="0" u="none" strike="noStrike" dirty="0">
                        <a:solidFill>
                          <a:srgbClr val="000000"/>
                        </a:solidFill>
                        <a:effectLst/>
                        <a:latin typeface="Segoe UI" panose="020B0502040204020203" pitchFamily="34" charset="0"/>
                      </a:endParaRP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8/15/22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Segoe UI" panose="020B0502040204020203" pitchFamily="34" charset="0"/>
                        </a:rPr>
                        <a:t>188</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82.8</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5,000,000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5,000,000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774130"/>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Lewis County PUD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Cowlitz/Lewis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19, 20</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Connecting the Greater Vader Community of Lewis County</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6/30/22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Segoe UI" panose="020B0502040204020203" pitchFamily="34" charset="0"/>
                        </a:rPr>
                        <a:t>1,135</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4,726,647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4,726,647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458021"/>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Port of Garfield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Garfield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Segoe UI" panose="020B0502040204020203" pitchFamily="34" charset="0"/>
                        </a:rPr>
                        <a:t>NE Garfield Co. Rural FTTH Project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9/30/22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Segoe UI" panose="020B0502040204020203" pitchFamily="34" charset="0"/>
                        </a:rPr>
                        <a:t>206</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81.8</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3,827,365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3,827,365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803880"/>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Port of Skagit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Skagit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10</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Segoe UI" panose="020B0502040204020203" pitchFamily="34" charset="0"/>
                        </a:rPr>
                        <a:t>Fir Island </a:t>
                      </a:r>
                      <a:r>
                        <a:rPr lang="en-US" sz="1000" b="0" i="0" u="none" strike="noStrike" dirty="0" err="1">
                          <a:solidFill>
                            <a:srgbClr val="000000"/>
                          </a:solidFill>
                          <a:effectLst/>
                          <a:latin typeface="Segoe UI" panose="020B0502040204020203" pitchFamily="34" charset="0"/>
                        </a:rPr>
                        <a:t>FTTx</a:t>
                      </a:r>
                      <a:endParaRPr lang="en-US" sz="1000" b="0" i="0" u="none" strike="noStrike" dirty="0">
                        <a:solidFill>
                          <a:srgbClr val="000000"/>
                        </a:solidFill>
                        <a:effectLst/>
                        <a:latin typeface="Segoe UI" panose="020B0502040204020203" pitchFamily="34" charset="0"/>
                      </a:endParaRP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6/30/22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Segoe UI" panose="020B0502040204020203" pitchFamily="34" charset="0"/>
                        </a:rPr>
                        <a:t>175</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80.2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2,152,791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2,152,791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543588"/>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Port of Coupeville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Island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10</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Segoe UI" panose="020B0502040204020203" pitchFamily="34" charset="0"/>
                        </a:rPr>
                        <a:t>Central Whidbey </a:t>
                      </a:r>
                      <a:r>
                        <a:rPr lang="en-US" sz="1000" b="0" i="0" u="none" strike="noStrike" dirty="0" err="1">
                          <a:solidFill>
                            <a:srgbClr val="000000"/>
                          </a:solidFill>
                          <a:effectLst/>
                          <a:latin typeface="Segoe UI" panose="020B0502040204020203" pitchFamily="34" charset="0"/>
                        </a:rPr>
                        <a:t>FTTx</a:t>
                      </a:r>
                      <a:endParaRPr lang="en-US" sz="1000" b="0" i="0" u="none" strike="noStrike" dirty="0">
                        <a:solidFill>
                          <a:srgbClr val="000000"/>
                        </a:solidFill>
                        <a:effectLst/>
                        <a:latin typeface="Segoe UI" panose="020B0502040204020203" pitchFamily="34" charset="0"/>
                      </a:endParaRP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4/30/22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Segoe UI" panose="020B0502040204020203" pitchFamily="34" charset="0"/>
                        </a:rPr>
                        <a:t>1,043</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78</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4,842,933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4,842,933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642378"/>
                  </a:ext>
                </a:extLst>
              </a:tr>
              <a:tr h="142649">
                <a:tc vMerge="1">
                  <a:txBody>
                    <a:bodyPr/>
                    <a:lstStyle/>
                    <a:p>
                      <a:endParaRPr lang="en-US"/>
                    </a:p>
                  </a:txBody>
                  <a:tcPr/>
                </a:tc>
                <a:tc>
                  <a:txBody>
                    <a:bodyPr/>
                    <a:lstStyle/>
                    <a:p>
                      <a:pPr algn="l" fontAlgn="b"/>
                      <a:r>
                        <a:rPr lang="en-US" sz="1000" b="0" i="0" u="none" strike="noStrike">
                          <a:solidFill>
                            <a:srgbClr val="000000"/>
                          </a:solidFill>
                          <a:effectLst/>
                          <a:latin typeface="Segoe UI" panose="020B0502040204020203" pitchFamily="34" charset="0"/>
                        </a:rPr>
                        <a:t>Town of Washtucna</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Adams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Segoe UI" panose="020B0502040204020203" pitchFamily="34" charset="0"/>
                        </a:rPr>
                        <a:t>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Segoe UI" panose="020B0502040204020203" pitchFamily="34" charset="0"/>
                        </a:rPr>
                        <a:t>Washtucna</a:t>
                      </a:r>
                      <a:r>
                        <a:rPr lang="en-US" sz="1000" b="0" i="0" u="none" strike="noStrike" dirty="0">
                          <a:solidFill>
                            <a:srgbClr val="000000"/>
                          </a:solidFill>
                          <a:effectLst/>
                          <a:latin typeface="Segoe UI" panose="020B0502040204020203" pitchFamily="34" charset="0"/>
                        </a:rPr>
                        <a:t> Fiber to the Premise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9/30/22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Segoe UI" panose="020B0502040204020203" pitchFamily="34" charset="0"/>
                        </a:rPr>
                        <a:t>124</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Segoe UI" panose="020B0502040204020203" pitchFamily="34" charset="0"/>
                        </a:rPr>
                        <a:t>77.6</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788,946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Segoe UI" panose="020B0502040204020203" pitchFamily="34" charset="0"/>
                        </a:rPr>
                        <a:t> $          788,946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238660"/>
                  </a:ext>
                </a:extLst>
              </a:tr>
              <a:tr h="142649">
                <a:tc rowSpan="5">
                  <a:txBody>
                    <a:bodyPr/>
                    <a:lstStyle/>
                    <a:p>
                      <a:pPr algn="ctr" fontAlgn="ctr"/>
                      <a:r>
                        <a:rPr lang="en-US" sz="800" b="1" i="0" u="none" strike="noStrike" dirty="0" err="1">
                          <a:solidFill>
                            <a:srgbClr val="FFFFFF"/>
                          </a:solidFill>
                          <a:effectLst/>
                          <a:latin typeface="Segoe UI" panose="020B0502040204020203" pitchFamily="34" charset="0"/>
                        </a:rPr>
                        <a:t>Insuffictient</a:t>
                      </a:r>
                      <a:r>
                        <a:rPr lang="en-US" sz="800" b="1" i="0" u="none" strike="noStrike" dirty="0">
                          <a:solidFill>
                            <a:srgbClr val="FFFFFF"/>
                          </a:solidFill>
                          <a:effectLst/>
                          <a:latin typeface="Segoe UI" panose="020B0502040204020203" pitchFamily="34" charset="0"/>
                        </a:rPr>
                        <a:t> Funds</a:t>
                      </a:r>
                    </a:p>
                  </a:txBody>
                  <a:tcPr marL="3187" marR="3187" marT="318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Kitsap PUD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Kitsap</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ctr" fontAlgn="b"/>
                      <a:r>
                        <a:rPr lang="en-US" sz="1000" b="0" i="0" u="none" strike="noStrike">
                          <a:solidFill>
                            <a:srgbClr val="FFFFFF"/>
                          </a:solidFill>
                          <a:effectLst/>
                          <a:latin typeface="Segoe UI" panose="020B0502040204020203" pitchFamily="34" charset="0"/>
                        </a:rPr>
                        <a:t>2, 35</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dirty="0">
                          <a:solidFill>
                            <a:srgbClr val="FFFFFF"/>
                          </a:solidFill>
                          <a:effectLst/>
                          <a:latin typeface="Segoe UI" panose="020B0502040204020203" pitchFamily="34" charset="0"/>
                        </a:rPr>
                        <a:t>Kitsap PUD - Fiber to the Home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a:solidFill>
                            <a:srgbClr val="FFFFFF"/>
                          </a:solidFill>
                          <a:effectLst/>
                          <a:latin typeface="Segoe UI" panose="020B0502040204020203" pitchFamily="34" charset="0"/>
                        </a:rPr>
                        <a:t>6/1/22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dirty="0">
                          <a:solidFill>
                            <a:srgbClr val="FFFFFF"/>
                          </a:solidFill>
                          <a:effectLst/>
                          <a:latin typeface="Segoe UI" panose="020B0502040204020203" pitchFamily="34" charset="0"/>
                        </a:rPr>
                        <a:t>99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a:solidFill>
                            <a:srgbClr val="FFFFFF"/>
                          </a:solidFill>
                          <a:effectLst/>
                          <a:latin typeface="Segoe UI" panose="020B0502040204020203" pitchFamily="34" charset="0"/>
                        </a:rPr>
                        <a:t>77.2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 $         1,939,356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 $                      -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extLst>
                  <a:ext uri="{0D108BD9-81ED-4DB2-BD59-A6C34878D82A}">
                    <a16:rowId xmlns:a16="http://schemas.microsoft.com/office/drawing/2014/main" val="3042455782"/>
                  </a:ext>
                </a:extLst>
              </a:tr>
              <a:tr h="142649">
                <a:tc vMerge="1">
                  <a:txBody>
                    <a:bodyPr/>
                    <a:lstStyle/>
                    <a:p>
                      <a:endParaRPr lang="en-US"/>
                    </a:p>
                  </a:txBody>
                  <a:tcPr/>
                </a:tc>
                <a:tc>
                  <a:txBody>
                    <a:bodyPr/>
                    <a:lstStyle/>
                    <a:p>
                      <a:pPr algn="l" fontAlgn="b"/>
                      <a:r>
                        <a:rPr lang="en-US" sz="1000" b="0" i="0" u="none" strike="noStrike">
                          <a:solidFill>
                            <a:srgbClr val="FFFFFF"/>
                          </a:solidFill>
                          <a:effectLst/>
                          <a:latin typeface="Segoe UI" panose="020B0502040204020203" pitchFamily="34" charset="0"/>
                        </a:rPr>
                        <a:t>Port of Whitman County</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Whitman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ctr" fontAlgn="b"/>
                      <a:r>
                        <a:rPr lang="en-US" sz="1000" b="0" i="0" u="none" strike="noStrike">
                          <a:solidFill>
                            <a:srgbClr val="FFFFFF"/>
                          </a:solidFill>
                          <a:effectLst/>
                          <a:latin typeface="Segoe UI" panose="020B0502040204020203" pitchFamily="34" charset="0"/>
                        </a:rPr>
                        <a:t>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dirty="0">
                          <a:solidFill>
                            <a:srgbClr val="FFFFFF"/>
                          </a:solidFill>
                          <a:effectLst/>
                          <a:latin typeface="Segoe UI" panose="020B0502040204020203" pitchFamily="34" charset="0"/>
                        </a:rPr>
                        <a:t>Port of Whitman PWB 2021</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a:solidFill>
                            <a:srgbClr val="FFFFFF"/>
                          </a:solidFill>
                          <a:effectLst/>
                          <a:latin typeface="Segoe UI" panose="020B0502040204020203" pitchFamily="34" charset="0"/>
                        </a:rPr>
                        <a:t>8/30/22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dirty="0">
                          <a:solidFill>
                            <a:srgbClr val="FFFFFF"/>
                          </a:solidFill>
                          <a:effectLst/>
                          <a:latin typeface="Segoe UI" panose="020B0502040204020203" pitchFamily="34" charset="0"/>
                        </a:rPr>
                        <a:t>127</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dirty="0">
                          <a:solidFill>
                            <a:srgbClr val="FFFFFF"/>
                          </a:solidFill>
                          <a:effectLst/>
                          <a:latin typeface="Segoe UI" panose="020B0502040204020203" pitchFamily="34" charset="0"/>
                        </a:rPr>
                        <a:t>76.8</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 $         4,919,378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 $                      -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extLst>
                  <a:ext uri="{0D108BD9-81ED-4DB2-BD59-A6C34878D82A}">
                    <a16:rowId xmlns:a16="http://schemas.microsoft.com/office/drawing/2014/main" val="3721459971"/>
                  </a:ext>
                </a:extLst>
              </a:tr>
              <a:tr h="142649">
                <a:tc vMerge="1">
                  <a:txBody>
                    <a:bodyPr/>
                    <a:lstStyle/>
                    <a:p>
                      <a:endParaRPr lang="en-US"/>
                    </a:p>
                  </a:txBody>
                  <a:tcPr/>
                </a:tc>
                <a:tc>
                  <a:txBody>
                    <a:bodyPr/>
                    <a:lstStyle/>
                    <a:p>
                      <a:pPr algn="l" fontAlgn="b"/>
                      <a:r>
                        <a:rPr lang="en-US" sz="1000" b="0" i="0" u="none" strike="noStrike">
                          <a:solidFill>
                            <a:srgbClr val="FFFFFF"/>
                          </a:solidFill>
                          <a:effectLst/>
                          <a:latin typeface="Segoe UI" panose="020B0502040204020203" pitchFamily="34" charset="0"/>
                        </a:rPr>
                        <a:t>Port of Kalama</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Cowlitz</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ctr" fontAlgn="b"/>
                      <a:r>
                        <a:rPr lang="en-US" sz="1000" b="0" i="0" u="none" strike="noStrike">
                          <a:solidFill>
                            <a:srgbClr val="FFFFFF"/>
                          </a:solidFill>
                          <a:effectLst/>
                          <a:latin typeface="Segoe UI" panose="020B0502040204020203" pitchFamily="34" charset="0"/>
                        </a:rPr>
                        <a:t>19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West Cowlitz Broadband Access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a:solidFill>
                            <a:srgbClr val="FFFFFF"/>
                          </a:solidFill>
                          <a:effectLst/>
                          <a:latin typeface="Segoe UI" panose="020B0502040204020203" pitchFamily="34" charset="0"/>
                        </a:rPr>
                        <a:t>9/30/22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a:solidFill>
                            <a:srgbClr val="FFFFFF"/>
                          </a:solidFill>
                          <a:effectLst/>
                          <a:latin typeface="Segoe UI" panose="020B0502040204020203" pitchFamily="34" charset="0"/>
                        </a:rPr>
                        <a:t>343</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dirty="0">
                          <a:solidFill>
                            <a:srgbClr val="FFFFFF"/>
                          </a:solidFill>
                          <a:effectLst/>
                          <a:latin typeface="Segoe UI" panose="020B0502040204020203" pitchFamily="34" charset="0"/>
                        </a:rPr>
                        <a:t>76.75</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 $         4,285,794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dirty="0">
                          <a:solidFill>
                            <a:srgbClr val="FFFFFF"/>
                          </a:solidFill>
                          <a:effectLst/>
                          <a:latin typeface="Segoe UI" panose="020B0502040204020203" pitchFamily="34" charset="0"/>
                        </a:rPr>
                        <a:t> $                      -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extLst>
                  <a:ext uri="{0D108BD9-81ED-4DB2-BD59-A6C34878D82A}">
                    <a16:rowId xmlns:a16="http://schemas.microsoft.com/office/drawing/2014/main" val="2827433177"/>
                  </a:ext>
                </a:extLst>
              </a:tr>
              <a:tr h="142649">
                <a:tc vMerge="1">
                  <a:txBody>
                    <a:bodyPr/>
                    <a:lstStyle/>
                    <a:p>
                      <a:endParaRPr lang="en-US"/>
                    </a:p>
                  </a:txBody>
                  <a:tcPr/>
                </a:tc>
                <a:tc>
                  <a:txBody>
                    <a:bodyPr/>
                    <a:lstStyle/>
                    <a:p>
                      <a:pPr algn="l" fontAlgn="b"/>
                      <a:r>
                        <a:rPr lang="en-US" sz="1000" b="0" i="0" u="none" strike="noStrike">
                          <a:solidFill>
                            <a:srgbClr val="FFFFFF"/>
                          </a:solidFill>
                          <a:effectLst/>
                          <a:latin typeface="Segoe UI" panose="020B0502040204020203" pitchFamily="34" charset="0"/>
                        </a:rPr>
                        <a:t>Town of Fairfield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Spokane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ctr" fontAlgn="b"/>
                      <a:r>
                        <a:rPr lang="en-US" sz="1000" b="0" i="0" u="none" strike="noStrike">
                          <a:solidFill>
                            <a:srgbClr val="FFFFFF"/>
                          </a:solidFill>
                          <a:effectLst/>
                          <a:latin typeface="Segoe UI" panose="020B0502040204020203" pitchFamily="34" charset="0"/>
                        </a:rPr>
                        <a:t>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dirty="0">
                          <a:solidFill>
                            <a:srgbClr val="FFFFFF"/>
                          </a:solidFill>
                          <a:effectLst/>
                          <a:latin typeface="Segoe UI" panose="020B0502040204020203" pitchFamily="34" charset="0"/>
                        </a:rPr>
                        <a:t>Fairfield FTTH Project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a:solidFill>
                            <a:srgbClr val="FFFFFF"/>
                          </a:solidFill>
                          <a:effectLst/>
                          <a:latin typeface="Segoe UI" panose="020B0502040204020203" pitchFamily="34" charset="0"/>
                        </a:rPr>
                        <a:t>9/30/22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a:solidFill>
                            <a:srgbClr val="FFFFFF"/>
                          </a:solidFill>
                          <a:effectLst/>
                          <a:latin typeface="Segoe UI" panose="020B0502040204020203" pitchFamily="34" charset="0"/>
                        </a:rPr>
                        <a:t>280</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dirty="0">
                          <a:solidFill>
                            <a:srgbClr val="FFFFFF"/>
                          </a:solidFill>
                          <a:effectLst/>
                          <a:latin typeface="Segoe UI" panose="020B0502040204020203" pitchFamily="34" charset="0"/>
                        </a:rPr>
                        <a:t>75.8</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 $         2,356,168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 $                      -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extLst>
                  <a:ext uri="{0D108BD9-81ED-4DB2-BD59-A6C34878D82A}">
                    <a16:rowId xmlns:a16="http://schemas.microsoft.com/office/drawing/2014/main" val="3264923173"/>
                  </a:ext>
                </a:extLst>
              </a:tr>
              <a:tr h="142649">
                <a:tc vMerge="1">
                  <a:txBody>
                    <a:bodyPr/>
                    <a:lstStyle/>
                    <a:p>
                      <a:endParaRPr lang="en-US"/>
                    </a:p>
                  </a:txBody>
                  <a:tcPr/>
                </a:tc>
                <a:tc>
                  <a:txBody>
                    <a:bodyPr/>
                    <a:lstStyle/>
                    <a:p>
                      <a:pPr algn="l" fontAlgn="b"/>
                      <a:r>
                        <a:rPr lang="en-US" sz="1000" b="0" i="0" u="none" strike="noStrike">
                          <a:solidFill>
                            <a:srgbClr val="FFFFFF"/>
                          </a:solidFill>
                          <a:effectLst/>
                          <a:latin typeface="Segoe UI" panose="020B0502040204020203" pitchFamily="34" charset="0"/>
                        </a:rPr>
                        <a:t>Douglas County PUD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Douglas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ctr" fontAlgn="b"/>
                      <a:r>
                        <a:rPr lang="en-US" sz="1000" b="0" i="0" u="none" strike="noStrike">
                          <a:solidFill>
                            <a:srgbClr val="FFFFFF"/>
                          </a:solidFill>
                          <a:effectLst/>
                          <a:latin typeface="Segoe UI" panose="020B0502040204020203" pitchFamily="34" charset="0"/>
                        </a:rPr>
                        <a:t>12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dirty="0">
                          <a:solidFill>
                            <a:srgbClr val="FFFFFF"/>
                          </a:solidFill>
                          <a:effectLst/>
                          <a:latin typeface="Segoe UI" panose="020B0502040204020203" pitchFamily="34" charset="0"/>
                        </a:rPr>
                        <a:t>Highway 17</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a:solidFill>
                            <a:srgbClr val="FFFFFF"/>
                          </a:solidFill>
                          <a:effectLst/>
                          <a:latin typeface="Segoe UI" panose="020B0502040204020203" pitchFamily="34" charset="0"/>
                        </a:rPr>
                        <a:t>1/31/22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a:solidFill>
                            <a:srgbClr val="FFFFFF"/>
                          </a:solidFill>
                          <a:effectLst/>
                          <a:latin typeface="Segoe UI" panose="020B0502040204020203" pitchFamily="34" charset="0"/>
                        </a:rPr>
                        <a:t>86</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r" fontAlgn="b"/>
                      <a:r>
                        <a:rPr lang="en-US" sz="1000" b="0" i="0" u="none" strike="noStrike" dirty="0">
                          <a:solidFill>
                            <a:srgbClr val="FFFFFF"/>
                          </a:solidFill>
                          <a:effectLst/>
                          <a:latin typeface="Segoe UI" panose="020B0502040204020203" pitchFamily="34" charset="0"/>
                        </a:rPr>
                        <a:t>67.2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dirty="0">
                          <a:solidFill>
                            <a:srgbClr val="FFFFFF"/>
                          </a:solidFill>
                          <a:effectLst/>
                          <a:latin typeface="Segoe UI" panose="020B0502040204020203" pitchFamily="34" charset="0"/>
                        </a:rPr>
                        <a:t> $         1,522,000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tc>
                  <a:txBody>
                    <a:bodyPr/>
                    <a:lstStyle/>
                    <a:p>
                      <a:pPr algn="l" fontAlgn="b"/>
                      <a:r>
                        <a:rPr lang="en-US" sz="1000" b="0" i="0" u="none" strike="noStrike">
                          <a:solidFill>
                            <a:srgbClr val="FFFFFF"/>
                          </a:solidFill>
                          <a:effectLst/>
                          <a:latin typeface="Segoe UI" panose="020B0502040204020203" pitchFamily="34" charset="0"/>
                        </a:rPr>
                        <a:t> $                      -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958D"/>
                    </a:solidFill>
                  </a:tcPr>
                </a:tc>
                <a:extLst>
                  <a:ext uri="{0D108BD9-81ED-4DB2-BD59-A6C34878D82A}">
                    <a16:rowId xmlns:a16="http://schemas.microsoft.com/office/drawing/2014/main" val="3742272829"/>
                  </a:ext>
                </a:extLst>
              </a:tr>
              <a:tr h="142649">
                <a:tc rowSpan="7">
                  <a:txBody>
                    <a:bodyPr/>
                    <a:lstStyle/>
                    <a:p>
                      <a:pPr algn="ctr" fontAlgn="ctr"/>
                      <a:r>
                        <a:rPr lang="en-US" sz="800" b="1" i="0" u="none" strike="noStrike" dirty="0">
                          <a:solidFill>
                            <a:srgbClr val="FFFFFF"/>
                          </a:solidFill>
                          <a:effectLst/>
                          <a:latin typeface="Segoe UI" panose="020B0502040204020203" pitchFamily="34" charset="0"/>
                        </a:rPr>
                        <a:t>Credible Objections</a:t>
                      </a:r>
                    </a:p>
                  </a:txBody>
                  <a:tcPr marL="3187" marR="3187" marT="318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Franklin County PUD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Franklin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ctr" fontAlgn="b"/>
                      <a:r>
                        <a:rPr lang="en-US" sz="1000" b="0" i="0" u="none" strike="noStrike">
                          <a:solidFill>
                            <a:srgbClr val="FFFFFF"/>
                          </a:solidFill>
                          <a:effectLst/>
                          <a:latin typeface="Segoe UI" panose="020B0502040204020203" pitchFamily="34" charset="0"/>
                        </a:rPr>
                        <a:t>9, 16</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dirty="0">
                          <a:solidFill>
                            <a:srgbClr val="FFFFFF"/>
                          </a:solidFill>
                          <a:effectLst/>
                          <a:latin typeface="Segoe UI" panose="020B0502040204020203" pitchFamily="34" charset="0"/>
                        </a:rPr>
                        <a:t>Franklin Co. PUD Rural Broadband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dirty="0">
                          <a:solidFill>
                            <a:srgbClr val="FFFFFF"/>
                          </a:solidFill>
                          <a:effectLst/>
                          <a:latin typeface="Segoe UI" panose="020B0502040204020203" pitchFamily="34" charset="0"/>
                        </a:rPr>
                        <a:t>1/22/22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531</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87.2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dirty="0">
                          <a:solidFill>
                            <a:srgbClr val="FFFFFF"/>
                          </a:solidFill>
                          <a:effectLst/>
                          <a:latin typeface="Segoe UI" panose="020B0502040204020203" pitchFamily="34" charset="0"/>
                        </a:rPr>
                        <a:t> $         3,557,700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 $                      -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extLst>
                  <a:ext uri="{0D108BD9-81ED-4DB2-BD59-A6C34878D82A}">
                    <a16:rowId xmlns:a16="http://schemas.microsoft.com/office/drawing/2014/main" val="1841261971"/>
                  </a:ext>
                </a:extLst>
              </a:tr>
              <a:tr h="142649">
                <a:tc vMerge="1">
                  <a:txBody>
                    <a:bodyPr/>
                    <a:lstStyle/>
                    <a:p>
                      <a:endParaRPr lang="en-US"/>
                    </a:p>
                  </a:txBody>
                  <a:tcPr/>
                </a:tc>
                <a:tc>
                  <a:txBody>
                    <a:bodyPr/>
                    <a:lstStyle/>
                    <a:p>
                      <a:pPr algn="l" fontAlgn="b"/>
                      <a:r>
                        <a:rPr lang="en-US" sz="1000" b="0" i="0" u="none" strike="noStrike">
                          <a:solidFill>
                            <a:srgbClr val="FFFFFF"/>
                          </a:solidFill>
                          <a:effectLst/>
                          <a:latin typeface="Segoe UI" panose="020B0502040204020203" pitchFamily="34" charset="0"/>
                        </a:rPr>
                        <a:t>Pend Oreille PUD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Pend Oreille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ctr" fontAlgn="b"/>
                      <a:r>
                        <a:rPr lang="en-US" sz="1000" b="0" i="0" u="none" strike="noStrike">
                          <a:solidFill>
                            <a:srgbClr val="FFFFFF"/>
                          </a:solidFill>
                          <a:effectLst/>
                          <a:latin typeface="Segoe UI" panose="020B0502040204020203" pitchFamily="34" charset="0"/>
                        </a:rPr>
                        <a:t>7</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Pend Oreille Co. - Ione &amp; Tiger Fiber</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dirty="0">
                          <a:solidFill>
                            <a:srgbClr val="FFFFFF"/>
                          </a:solidFill>
                          <a:effectLst/>
                          <a:latin typeface="Segoe UI" panose="020B0502040204020203" pitchFamily="34" charset="0"/>
                        </a:rPr>
                        <a:t>10/30/22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904</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83.6</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dirty="0">
                          <a:solidFill>
                            <a:srgbClr val="FFFFFF"/>
                          </a:solidFill>
                          <a:effectLst/>
                          <a:latin typeface="Segoe UI" panose="020B0502040204020203" pitchFamily="34" charset="0"/>
                        </a:rPr>
                        <a:t> $         5,000,000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 $                      -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extLst>
                  <a:ext uri="{0D108BD9-81ED-4DB2-BD59-A6C34878D82A}">
                    <a16:rowId xmlns:a16="http://schemas.microsoft.com/office/drawing/2014/main" val="715270431"/>
                  </a:ext>
                </a:extLst>
              </a:tr>
              <a:tr h="142649">
                <a:tc vMerge="1">
                  <a:txBody>
                    <a:bodyPr/>
                    <a:lstStyle/>
                    <a:p>
                      <a:endParaRPr lang="en-US"/>
                    </a:p>
                  </a:txBody>
                  <a:tcPr/>
                </a:tc>
                <a:tc>
                  <a:txBody>
                    <a:bodyPr/>
                    <a:lstStyle/>
                    <a:p>
                      <a:pPr algn="l" fontAlgn="b"/>
                      <a:r>
                        <a:rPr lang="en-US" sz="1000" b="0" i="0" u="none" strike="noStrike">
                          <a:solidFill>
                            <a:srgbClr val="FFFFFF"/>
                          </a:solidFill>
                          <a:effectLst/>
                          <a:latin typeface="Segoe UI" panose="020B0502040204020203" pitchFamily="34" charset="0"/>
                        </a:rPr>
                        <a:t>Adams County</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Adams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ctr" fontAlgn="b"/>
                      <a:r>
                        <a:rPr lang="en-US" sz="1000" b="0" i="0" u="none" strike="noStrike">
                          <a:solidFill>
                            <a:srgbClr val="FFFFFF"/>
                          </a:solidFill>
                          <a:effectLst/>
                          <a:latin typeface="Segoe UI" panose="020B0502040204020203" pitchFamily="34" charset="0"/>
                        </a:rPr>
                        <a:t>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Adams County Broadband Project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dirty="0">
                          <a:solidFill>
                            <a:srgbClr val="FFFFFF"/>
                          </a:solidFill>
                          <a:effectLst/>
                          <a:latin typeface="Segoe UI" panose="020B0502040204020203" pitchFamily="34" charset="0"/>
                        </a:rPr>
                        <a:t>9/30/22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545</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83.4</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dirty="0">
                          <a:solidFill>
                            <a:srgbClr val="FFFFFF"/>
                          </a:solidFill>
                          <a:effectLst/>
                          <a:latin typeface="Segoe UI" panose="020B0502040204020203" pitchFamily="34" charset="0"/>
                        </a:rPr>
                        <a:t> $         4,724,964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 $                      -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extLst>
                  <a:ext uri="{0D108BD9-81ED-4DB2-BD59-A6C34878D82A}">
                    <a16:rowId xmlns:a16="http://schemas.microsoft.com/office/drawing/2014/main" val="3837455863"/>
                  </a:ext>
                </a:extLst>
              </a:tr>
              <a:tr h="142649">
                <a:tc vMerge="1">
                  <a:txBody>
                    <a:bodyPr/>
                    <a:lstStyle/>
                    <a:p>
                      <a:endParaRPr lang="en-US"/>
                    </a:p>
                  </a:txBody>
                  <a:tcPr/>
                </a:tc>
                <a:tc>
                  <a:txBody>
                    <a:bodyPr/>
                    <a:lstStyle/>
                    <a:p>
                      <a:pPr algn="l" fontAlgn="b"/>
                      <a:r>
                        <a:rPr lang="en-US" sz="1000" b="0" i="0" u="none" strike="noStrike">
                          <a:solidFill>
                            <a:srgbClr val="FFFFFF"/>
                          </a:solidFill>
                          <a:effectLst/>
                          <a:latin typeface="Segoe UI" panose="020B0502040204020203" pitchFamily="34" charset="0"/>
                        </a:rPr>
                        <a:t>City of Ritzville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Adams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ctr" fontAlgn="b"/>
                      <a:r>
                        <a:rPr lang="en-US" sz="1000" b="0" i="0" u="none" strike="noStrike">
                          <a:solidFill>
                            <a:srgbClr val="FFFFFF"/>
                          </a:solidFill>
                          <a:effectLst/>
                          <a:latin typeface="Segoe UI" panose="020B0502040204020203" pitchFamily="34" charset="0"/>
                        </a:rPr>
                        <a:t>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City of Ritzville FTTH Project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dirty="0">
                          <a:solidFill>
                            <a:srgbClr val="FFFFFF"/>
                          </a:solidFill>
                          <a:effectLst/>
                          <a:latin typeface="Segoe UI" panose="020B0502040204020203" pitchFamily="34" charset="0"/>
                        </a:rPr>
                        <a:t>9/30/22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1,195</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83.2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dirty="0">
                          <a:solidFill>
                            <a:srgbClr val="FFFFFF"/>
                          </a:solidFill>
                          <a:effectLst/>
                          <a:latin typeface="Segoe UI" panose="020B0502040204020203" pitchFamily="34" charset="0"/>
                        </a:rPr>
                        <a:t> $         2,478,334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 $                      -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extLst>
                  <a:ext uri="{0D108BD9-81ED-4DB2-BD59-A6C34878D82A}">
                    <a16:rowId xmlns:a16="http://schemas.microsoft.com/office/drawing/2014/main" val="414185937"/>
                  </a:ext>
                </a:extLst>
              </a:tr>
              <a:tr h="142649">
                <a:tc vMerge="1">
                  <a:txBody>
                    <a:bodyPr/>
                    <a:lstStyle/>
                    <a:p>
                      <a:endParaRPr lang="en-US"/>
                    </a:p>
                  </a:txBody>
                  <a:tcPr/>
                </a:tc>
                <a:tc>
                  <a:txBody>
                    <a:bodyPr/>
                    <a:lstStyle/>
                    <a:p>
                      <a:pPr algn="l" fontAlgn="b"/>
                      <a:r>
                        <a:rPr lang="en-US" sz="1000" b="0" i="0" u="none" strike="noStrike">
                          <a:solidFill>
                            <a:srgbClr val="FFFFFF"/>
                          </a:solidFill>
                          <a:effectLst/>
                          <a:latin typeface="Segoe UI" panose="020B0502040204020203" pitchFamily="34" charset="0"/>
                        </a:rPr>
                        <a:t>Grays Harbor PUD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Grays Harbor</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ctr" fontAlgn="b"/>
                      <a:r>
                        <a:rPr lang="en-US" sz="1000" b="0" i="0" u="none" strike="noStrike">
                          <a:solidFill>
                            <a:srgbClr val="FFFFFF"/>
                          </a:solidFill>
                          <a:effectLst/>
                          <a:latin typeface="Segoe UI" panose="020B0502040204020203" pitchFamily="34" charset="0"/>
                        </a:rPr>
                        <a:t>19, 20, 24</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SE Grays Harbor Broadband Project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dirty="0">
                          <a:solidFill>
                            <a:srgbClr val="FFFFFF"/>
                          </a:solidFill>
                          <a:effectLst/>
                          <a:latin typeface="Segoe UI" panose="020B0502040204020203" pitchFamily="34" charset="0"/>
                        </a:rPr>
                        <a:t>6/30/22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922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82.6</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dirty="0">
                          <a:solidFill>
                            <a:srgbClr val="FFFFFF"/>
                          </a:solidFill>
                          <a:effectLst/>
                          <a:latin typeface="Segoe UI" panose="020B0502040204020203" pitchFamily="34" charset="0"/>
                        </a:rPr>
                        <a:t> $         5,000,000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 $                      -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extLst>
                  <a:ext uri="{0D108BD9-81ED-4DB2-BD59-A6C34878D82A}">
                    <a16:rowId xmlns:a16="http://schemas.microsoft.com/office/drawing/2014/main" val="638162272"/>
                  </a:ext>
                </a:extLst>
              </a:tr>
              <a:tr h="142649">
                <a:tc vMerge="1">
                  <a:txBody>
                    <a:bodyPr/>
                    <a:lstStyle/>
                    <a:p>
                      <a:endParaRPr lang="en-US"/>
                    </a:p>
                  </a:txBody>
                  <a:tcPr/>
                </a:tc>
                <a:tc>
                  <a:txBody>
                    <a:bodyPr/>
                    <a:lstStyle/>
                    <a:p>
                      <a:pPr algn="l" fontAlgn="b"/>
                      <a:r>
                        <a:rPr lang="en-US" sz="1000" b="0" i="0" u="none" strike="noStrike">
                          <a:solidFill>
                            <a:srgbClr val="FFFFFF"/>
                          </a:solidFill>
                          <a:effectLst/>
                          <a:latin typeface="Segoe UI" panose="020B0502040204020203" pitchFamily="34" charset="0"/>
                        </a:rPr>
                        <a:t>Nisqually Indian Tribe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Thurston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ctr" fontAlgn="b"/>
                      <a:r>
                        <a:rPr lang="en-US" sz="1000" b="0" i="0" u="none" strike="noStrike">
                          <a:solidFill>
                            <a:srgbClr val="FFFFFF"/>
                          </a:solidFill>
                          <a:effectLst/>
                          <a:latin typeface="Segoe UI" panose="020B0502040204020203" pitchFamily="34" charset="0"/>
                        </a:rPr>
                        <a:t>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Nisqually Broadband Initiative - Unserved Areas Thurston County</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4/30/22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dirty="0">
                          <a:solidFill>
                            <a:srgbClr val="FFFFFF"/>
                          </a:solidFill>
                          <a:effectLst/>
                          <a:latin typeface="Segoe UI" panose="020B0502040204020203" pitchFamily="34" charset="0"/>
                        </a:rPr>
                        <a:t>3,114</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79</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dirty="0">
                          <a:solidFill>
                            <a:srgbClr val="FFFFFF"/>
                          </a:solidFill>
                          <a:effectLst/>
                          <a:latin typeface="Segoe UI" panose="020B0502040204020203" pitchFamily="34" charset="0"/>
                        </a:rPr>
                        <a:t> $         3,923,265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 $                      -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998B"/>
                    </a:solidFill>
                  </a:tcPr>
                </a:tc>
                <a:extLst>
                  <a:ext uri="{0D108BD9-81ED-4DB2-BD59-A6C34878D82A}">
                    <a16:rowId xmlns:a16="http://schemas.microsoft.com/office/drawing/2014/main" val="4153990416"/>
                  </a:ext>
                </a:extLst>
              </a:tr>
              <a:tr h="142649">
                <a:tc vMerge="1">
                  <a:txBody>
                    <a:bodyPr/>
                    <a:lstStyle/>
                    <a:p>
                      <a:endParaRPr lang="en-US"/>
                    </a:p>
                  </a:txBody>
                  <a:tcPr/>
                </a:tc>
                <a:tc>
                  <a:txBody>
                    <a:bodyPr/>
                    <a:lstStyle/>
                    <a:p>
                      <a:pPr algn="l" fontAlgn="b"/>
                      <a:r>
                        <a:rPr lang="en-US" sz="1000" b="0" i="0" u="none" strike="noStrike">
                          <a:solidFill>
                            <a:srgbClr val="FFFFFF"/>
                          </a:solidFill>
                          <a:effectLst/>
                          <a:latin typeface="Segoe UI" panose="020B0502040204020203" pitchFamily="34" charset="0"/>
                        </a:rPr>
                        <a:t>Port of Bellingham</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Whatcom</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B998B"/>
                    </a:solidFill>
                  </a:tcPr>
                </a:tc>
                <a:tc>
                  <a:txBody>
                    <a:bodyPr/>
                    <a:lstStyle/>
                    <a:p>
                      <a:pPr algn="ctr" fontAlgn="b"/>
                      <a:r>
                        <a:rPr lang="en-US" sz="1000" b="0" i="0" u="none" strike="noStrike">
                          <a:solidFill>
                            <a:srgbClr val="FFFFFF"/>
                          </a:solidFill>
                          <a:effectLst/>
                          <a:latin typeface="Segoe UI" panose="020B0502040204020203" pitchFamily="34" charset="0"/>
                        </a:rPr>
                        <a:t>42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Port of Bellingham Project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2/28/22</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B998B"/>
                    </a:solidFill>
                  </a:tcPr>
                </a:tc>
                <a:tc>
                  <a:txBody>
                    <a:bodyPr/>
                    <a:lstStyle/>
                    <a:p>
                      <a:pPr algn="r" fontAlgn="b"/>
                      <a:r>
                        <a:rPr lang="en-US" sz="1000" b="0" i="0" u="none" strike="noStrike" dirty="0">
                          <a:solidFill>
                            <a:srgbClr val="FFFFFF"/>
                          </a:solidFill>
                          <a:effectLst/>
                          <a:latin typeface="Segoe UI" panose="020B0502040204020203" pitchFamily="34" charset="0"/>
                        </a:rPr>
                        <a:t>483</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B998B"/>
                    </a:solidFill>
                  </a:tcPr>
                </a:tc>
                <a:tc>
                  <a:txBody>
                    <a:bodyPr/>
                    <a:lstStyle/>
                    <a:p>
                      <a:pPr algn="r" fontAlgn="b"/>
                      <a:r>
                        <a:rPr lang="en-US" sz="1000" b="0" i="0" u="none" strike="noStrike">
                          <a:solidFill>
                            <a:srgbClr val="FFFFFF"/>
                          </a:solidFill>
                          <a:effectLst/>
                          <a:latin typeface="Segoe UI" panose="020B0502040204020203" pitchFamily="34" charset="0"/>
                        </a:rPr>
                        <a:t>75.4</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B998B"/>
                    </a:solidFill>
                  </a:tcPr>
                </a:tc>
                <a:tc>
                  <a:txBody>
                    <a:bodyPr/>
                    <a:lstStyle/>
                    <a:p>
                      <a:pPr algn="l" fontAlgn="b"/>
                      <a:r>
                        <a:rPr lang="en-US" sz="1000" b="0" i="0" u="none" strike="noStrike">
                          <a:solidFill>
                            <a:srgbClr val="FFFFFF"/>
                          </a:solidFill>
                          <a:effectLst/>
                          <a:latin typeface="Segoe UI" panose="020B0502040204020203" pitchFamily="34" charset="0"/>
                        </a:rPr>
                        <a:t> $         2,000,000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B998B"/>
                    </a:solidFill>
                  </a:tcPr>
                </a:tc>
                <a:tc>
                  <a:txBody>
                    <a:bodyPr/>
                    <a:lstStyle/>
                    <a:p>
                      <a:pPr algn="l" fontAlgn="b"/>
                      <a:r>
                        <a:rPr lang="en-US" sz="1000" b="0" i="0" u="none" strike="noStrike" dirty="0">
                          <a:solidFill>
                            <a:srgbClr val="FFFFFF"/>
                          </a:solidFill>
                          <a:effectLst/>
                          <a:latin typeface="Segoe UI" panose="020B0502040204020203" pitchFamily="34" charset="0"/>
                        </a:rPr>
                        <a:t> $                      -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1B998B"/>
                    </a:solidFill>
                  </a:tcPr>
                </a:tc>
                <a:extLst>
                  <a:ext uri="{0D108BD9-81ED-4DB2-BD59-A6C34878D82A}">
                    <a16:rowId xmlns:a16="http://schemas.microsoft.com/office/drawing/2014/main" val="77891612"/>
                  </a:ext>
                </a:extLst>
              </a:tr>
              <a:tr h="142649">
                <a:tc rowSpan="2">
                  <a:txBody>
                    <a:bodyPr/>
                    <a:lstStyle/>
                    <a:p>
                      <a:pPr algn="ctr" fontAlgn="ctr"/>
                      <a:r>
                        <a:rPr lang="en-US" sz="800" b="1" i="0" u="none" strike="noStrike" dirty="0">
                          <a:solidFill>
                            <a:srgbClr val="FFFFFF"/>
                          </a:solidFill>
                          <a:effectLst/>
                          <a:latin typeface="Segoe UI" panose="020B0502040204020203" pitchFamily="34" charset="0"/>
                        </a:rPr>
                        <a:t>Below Threshold</a:t>
                      </a:r>
                    </a:p>
                  </a:txBody>
                  <a:tcPr marL="3187" marR="3187" marT="3187" marB="0" vert="vert27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0000"/>
                    </a:solidFill>
                  </a:tcPr>
                </a:tc>
                <a:tc>
                  <a:txBody>
                    <a:bodyPr/>
                    <a:lstStyle/>
                    <a:p>
                      <a:pPr algn="l" fontAlgn="b"/>
                      <a:r>
                        <a:rPr lang="en-US" sz="1000" b="0" i="0" u="none" strike="noStrike">
                          <a:solidFill>
                            <a:srgbClr val="FFFFFF"/>
                          </a:solidFill>
                          <a:effectLst/>
                          <a:latin typeface="Segoe UI" panose="020B0502040204020203" pitchFamily="34" charset="0"/>
                        </a:rPr>
                        <a:t>Port of Ridgefield</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000" b="0" i="0" u="none" strike="noStrike">
                          <a:solidFill>
                            <a:srgbClr val="FFFFFF"/>
                          </a:solidFill>
                          <a:effectLst/>
                          <a:latin typeface="Segoe UI" panose="020B0502040204020203" pitchFamily="34" charset="0"/>
                        </a:rPr>
                        <a:t>Clark</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b"/>
                      <a:r>
                        <a:rPr lang="en-US" sz="1000" b="0" i="0" u="none" strike="noStrike">
                          <a:solidFill>
                            <a:srgbClr val="FFFFFF"/>
                          </a:solidFill>
                          <a:effectLst/>
                          <a:latin typeface="Segoe UI" panose="020B0502040204020203" pitchFamily="34" charset="0"/>
                        </a:rPr>
                        <a:t>18</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000" b="0" i="0" u="none" strike="noStrike">
                          <a:solidFill>
                            <a:srgbClr val="FFFFFF"/>
                          </a:solidFill>
                          <a:effectLst/>
                          <a:latin typeface="Segoe UI" panose="020B0502040204020203" pitchFamily="34" charset="0"/>
                        </a:rPr>
                        <a:t>Hope Neighborhood BB Project</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r" fontAlgn="b"/>
                      <a:r>
                        <a:rPr lang="en-US" sz="1000" b="0" i="0" u="none" strike="noStrike">
                          <a:solidFill>
                            <a:srgbClr val="FFFFFF"/>
                          </a:solidFill>
                          <a:effectLst/>
                          <a:latin typeface="Segoe UI" panose="020B0502040204020203" pitchFamily="34" charset="0"/>
                        </a:rPr>
                        <a:t>8/31/22</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r" fontAlgn="b"/>
                      <a:r>
                        <a:rPr lang="en-US" sz="1000" b="0" i="0" u="none" strike="noStrike" dirty="0">
                          <a:solidFill>
                            <a:srgbClr val="FFFFFF"/>
                          </a:solidFill>
                          <a:effectLst/>
                          <a:latin typeface="Segoe UI" panose="020B0502040204020203" pitchFamily="34" charset="0"/>
                        </a:rPr>
                        <a:t>481</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r" fontAlgn="b"/>
                      <a:r>
                        <a:rPr lang="en-US" sz="1000" b="0" i="0" u="none" strike="noStrike">
                          <a:solidFill>
                            <a:srgbClr val="FFFFFF"/>
                          </a:solidFill>
                          <a:effectLst/>
                          <a:latin typeface="Segoe UI" panose="020B0502040204020203" pitchFamily="34" charset="0"/>
                        </a:rPr>
                        <a:t>61</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000" b="0" i="0" u="none" strike="noStrike">
                          <a:solidFill>
                            <a:srgbClr val="FFFFFF"/>
                          </a:solidFill>
                          <a:effectLst/>
                          <a:latin typeface="Segoe UI" panose="020B0502040204020203" pitchFamily="34" charset="0"/>
                        </a:rPr>
                        <a:t> $         1,653,250 </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000" b="0" i="0" u="none" strike="noStrike" dirty="0">
                          <a:solidFill>
                            <a:srgbClr val="FFFFFF"/>
                          </a:solidFill>
                          <a:effectLst/>
                          <a:latin typeface="Segoe UI" panose="020B0502040204020203" pitchFamily="34" charset="0"/>
                        </a:rPr>
                        <a:t> $                      - </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865540203"/>
                  </a:ext>
                </a:extLst>
              </a:tr>
              <a:tr h="142649">
                <a:tc vMerge="1">
                  <a:txBody>
                    <a:bodyPr/>
                    <a:lstStyle/>
                    <a:p>
                      <a:endParaRPr lang="en-US"/>
                    </a:p>
                  </a:txBody>
                  <a:tcPr/>
                </a:tc>
                <a:tc>
                  <a:txBody>
                    <a:bodyPr/>
                    <a:lstStyle/>
                    <a:p>
                      <a:pPr algn="l" fontAlgn="b"/>
                      <a:r>
                        <a:rPr lang="en-US" sz="1000" b="0" i="0" u="none" strike="noStrike">
                          <a:solidFill>
                            <a:srgbClr val="FFFFFF"/>
                          </a:solidFill>
                          <a:effectLst/>
                          <a:latin typeface="Segoe UI" panose="020B0502040204020203" pitchFamily="34" charset="0"/>
                        </a:rPr>
                        <a:t>City of Tukwila</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000" b="0" i="0" u="none" strike="noStrike">
                          <a:solidFill>
                            <a:srgbClr val="FFFFFF"/>
                          </a:solidFill>
                          <a:effectLst/>
                          <a:latin typeface="Segoe UI" panose="020B0502040204020203" pitchFamily="34" charset="0"/>
                        </a:rPr>
                        <a:t>King</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b"/>
                      <a:r>
                        <a:rPr lang="en-US" sz="1000" b="0" i="0" u="none" strike="noStrike">
                          <a:solidFill>
                            <a:srgbClr val="FFFFFF"/>
                          </a:solidFill>
                          <a:effectLst/>
                          <a:latin typeface="Segoe UI" panose="020B0502040204020203" pitchFamily="34" charset="0"/>
                        </a:rPr>
                        <a:t>33, 11</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000" b="0" i="0" u="none" strike="noStrike">
                          <a:solidFill>
                            <a:srgbClr val="FFFFFF"/>
                          </a:solidFill>
                          <a:effectLst/>
                          <a:latin typeface="Segoe UI" panose="020B0502040204020203" pitchFamily="34" charset="0"/>
                        </a:rPr>
                        <a:t>Municipal CBRS Network</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r" fontAlgn="b"/>
                      <a:r>
                        <a:rPr lang="en-US" sz="1000" b="0" i="0" u="none" strike="noStrike">
                          <a:solidFill>
                            <a:srgbClr val="FFFFFF"/>
                          </a:solidFill>
                          <a:effectLst/>
                          <a:latin typeface="Segoe UI" panose="020B0502040204020203" pitchFamily="34" charset="0"/>
                        </a:rPr>
                        <a:t>3/31/23</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r" fontAlgn="b"/>
                      <a:r>
                        <a:rPr lang="en-US" sz="1000" b="0" i="0" u="none" strike="noStrike" dirty="0">
                          <a:solidFill>
                            <a:srgbClr val="FFFFFF"/>
                          </a:solidFill>
                          <a:effectLst/>
                          <a:latin typeface="Segoe UI" panose="020B0502040204020203" pitchFamily="34" charset="0"/>
                        </a:rPr>
                        <a:t>2,500</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r" fontAlgn="b"/>
                      <a:r>
                        <a:rPr lang="en-US" sz="1000" b="0" i="0" u="none" strike="noStrike" dirty="0">
                          <a:solidFill>
                            <a:srgbClr val="FFFFFF"/>
                          </a:solidFill>
                          <a:effectLst/>
                          <a:latin typeface="Segoe UI" panose="020B0502040204020203" pitchFamily="34" charset="0"/>
                        </a:rPr>
                        <a:t>0</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000" b="0" i="0" u="none" strike="noStrike" dirty="0">
                          <a:solidFill>
                            <a:srgbClr val="FFFFFF"/>
                          </a:solidFill>
                          <a:effectLst/>
                          <a:latin typeface="Segoe UI" panose="020B0502040204020203" pitchFamily="34" charset="0"/>
                        </a:rPr>
                        <a:t> $         2,000,000 </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000" b="0" i="0" u="none" strike="noStrike" dirty="0">
                          <a:solidFill>
                            <a:srgbClr val="FFFFFF"/>
                          </a:solidFill>
                          <a:effectLst/>
                          <a:latin typeface="Segoe UI" panose="020B0502040204020203" pitchFamily="34" charset="0"/>
                        </a:rPr>
                        <a:t> $                      - </a:t>
                      </a:r>
                    </a:p>
                  </a:txBody>
                  <a:tcPr marL="3187" marR="3187" marT="318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370500636"/>
                  </a:ext>
                </a:extLst>
              </a:tr>
              <a:tr h="238461">
                <a:tc>
                  <a:txBody>
                    <a:bodyPr/>
                    <a:lstStyle/>
                    <a:p>
                      <a:pPr algn="l" fontAlgn="b"/>
                      <a:endParaRPr lang="en-US" sz="900" b="0" i="0" u="none" strike="noStrike" dirty="0">
                        <a:solidFill>
                          <a:srgbClr val="000000"/>
                        </a:solidFill>
                        <a:effectLst/>
                        <a:latin typeface="Calibri" panose="020F0502020204030204" pitchFamily="34" charset="0"/>
                      </a:endParaRPr>
                    </a:p>
                  </a:txBody>
                  <a:tcPr marL="3187" marR="3187" marT="31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1" i="0" u="none" strike="noStrike">
                          <a:solidFill>
                            <a:srgbClr val="000000"/>
                          </a:solidFill>
                          <a:effectLst/>
                          <a:latin typeface="Segoe UI" panose="020B0502040204020203" pitchFamily="34" charset="0"/>
                        </a:rPr>
                        <a:t>TOTALS</a:t>
                      </a:r>
                    </a:p>
                  </a:txBody>
                  <a:tcPr marL="3187" marR="3187" marT="3187" marB="0" anchor="b">
                    <a:lnL w="6350" cap="flat" cmpd="sng" algn="ctr">
                      <a:solidFill>
                        <a:srgbClr val="00000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Segoe UI" panose="020B0502040204020203" pitchFamily="34" charset="0"/>
                        </a:rPr>
                        <a:t> </a:t>
                      </a:r>
                    </a:p>
                  </a:txBody>
                  <a:tcPr marL="3187" marR="3187" marT="3187" marB="0" anchor="b">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Segoe UI" panose="020B0502040204020203" pitchFamily="34" charset="0"/>
                        </a:rPr>
                        <a:t> </a:t>
                      </a:r>
                    </a:p>
                  </a:txBody>
                  <a:tcPr marL="3187" marR="3187" marT="3187" marB="0" anchor="b">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Segoe UI" panose="020B0502040204020203" pitchFamily="34" charset="0"/>
                        </a:rPr>
                        <a:t> </a:t>
                      </a:r>
                    </a:p>
                  </a:txBody>
                  <a:tcPr marL="3187" marR="3187" marT="3187" marB="0" anchor="b">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Segoe UI" panose="020B0502040204020203" pitchFamily="34" charset="0"/>
                        </a:rPr>
                        <a:t> </a:t>
                      </a:r>
                    </a:p>
                  </a:txBody>
                  <a:tcPr marL="3187" marR="3187" marT="3187" marB="0" anchor="b">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Segoe UI" panose="020B0502040204020203" pitchFamily="34" charset="0"/>
                        </a:rPr>
                        <a:t>19,820</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Segoe UI" panose="020B0502040204020203" pitchFamily="34" charset="0"/>
                        </a:rPr>
                        <a:t>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Segoe UI" panose="020B0502040204020203" pitchFamily="34" charset="0"/>
                        </a:rPr>
                        <a:t> $      90,036,826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Segoe UI" panose="020B0502040204020203" pitchFamily="34" charset="0"/>
                        </a:rPr>
                        <a:t> $     44,676,617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825340"/>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0459" y="6414532"/>
            <a:ext cx="1947672" cy="408933"/>
          </a:xfrm>
          <a:prstGeom prst="rect">
            <a:avLst/>
          </a:prstGeom>
        </p:spPr>
      </p:pic>
    </p:spTree>
    <p:extLst>
      <p:ext uri="{BB962C8B-B14F-4D97-AF65-F5344CB8AC3E}">
        <p14:creationId xmlns:p14="http://schemas.microsoft.com/office/powerpoint/2010/main" val="3747364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1347" y="0"/>
            <a:ext cx="12180653" cy="1120005"/>
          </a:xfrm>
          <a:prstGeom prst="rect">
            <a:avLst/>
          </a:prstGeom>
          <a:solidFill>
            <a:srgbClr val="5248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2022 PWB Broadband Construction </a:t>
            </a:r>
            <a:br>
              <a:rPr lang="en-US" sz="4000" b="1"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br>
            <a:r>
              <a:rPr lang="en-US" sz="4000" b="1"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State Loans</a:t>
            </a:r>
            <a:endParaRPr lang="en-US" sz="4000" dirty="0">
              <a:latin typeface="Segoe UI" panose="020B0502040204020203" pitchFamily="34" charset="0"/>
              <a:cs typeface="Segoe UI" panose="020B0502040204020203" pitchFamily="34" charset="0"/>
            </a:endParaRPr>
          </a:p>
        </p:txBody>
      </p:sp>
      <p:sp>
        <p:nvSpPr>
          <p:cNvPr id="4" name="TextBox 3"/>
          <p:cNvSpPr txBox="1"/>
          <p:nvPr/>
        </p:nvSpPr>
        <p:spPr>
          <a:xfrm>
            <a:off x="1064151" y="1663795"/>
            <a:ext cx="10518249" cy="4154984"/>
          </a:xfrm>
          <a:prstGeom prst="rect">
            <a:avLst/>
          </a:prstGeom>
          <a:noFill/>
        </p:spPr>
        <p:txBody>
          <a:bodyPr wrap="square" rtlCol="0">
            <a:spAutoFit/>
          </a:bodyPr>
          <a:lstStyle/>
          <a:p>
            <a:pPr>
              <a:spcAft>
                <a:spcPts val="1200"/>
              </a:spcAft>
            </a:pPr>
            <a:r>
              <a:rPr lang="en-US" sz="2400" dirty="0" smtClean="0">
                <a:latin typeface="Segoe UI" panose="020B0502040204020203" pitchFamily="34" charset="0"/>
                <a:cs typeface="Segoe UI" panose="020B0502040204020203" pitchFamily="34" charset="0"/>
              </a:rPr>
              <a:t>The Public Works Board will be opening a competitive cycle for state loan funding for broadband construction in the spring of 2022.</a:t>
            </a:r>
          </a:p>
          <a:p>
            <a:pPr>
              <a:spcAft>
                <a:spcPts val="1200"/>
              </a:spcAft>
            </a:pPr>
            <a:r>
              <a:rPr lang="en-US" sz="2400" dirty="0" smtClean="0">
                <a:latin typeface="Segoe UI" panose="020B0502040204020203" pitchFamily="34" charset="0"/>
                <a:cs typeface="Segoe UI" panose="020B0502040204020203" pitchFamily="34" charset="0"/>
              </a:rPr>
              <a:t>Available funds for fiscal year 2022 in excess of $7 million in loan dollars pending Board action.</a:t>
            </a:r>
          </a:p>
          <a:p>
            <a:pPr>
              <a:spcAft>
                <a:spcPts val="1200"/>
              </a:spcAft>
            </a:pPr>
            <a:r>
              <a:rPr lang="en-US" sz="2400" dirty="0" smtClean="0">
                <a:latin typeface="Segoe UI" panose="020B0502040204020203" pitchFamily="34" charset="0"/>
                <a:cs typeface="Segoe UI" panose="020B0502040204020203" pitchFamily="34" charset="0"/>
              </a:rPr>
              <a:t>Eligible applicants: </a:t>
            </a:r>
          </a:p>
          <a:p>
            <a:pPr>
              <a:spcAft>
                <a:spcPts val="1200"/>
              </a:spcAft>
            </a:pPr>
            <a:r>
              <a:rPr lang="en-US" dirty="0"/>
              <a:t>• Cities and Towns</a:t>
            </a:r>
            <a:r>
              <a:rPr lang="en-US" sz="2400" dirty="0" smtClean="0"/>
              <a:t/>
            </a:r>
            <a:br>
              <a:rPr lang="en-US" sz="2400" dirty="0" smtClean="0"/>
            </a:br>
            <a:r>
              <a:rPr lang="en-US" dirty="0"/>
              <a:t>• Counties</a:t>
            </a:r>
            <a:r>
              <a:rPr lang="en-US" sz="2400" dirty="0" smtClean="0"/>
              <a:t/>
            </a:r>
            <a:br>
              <a:rPr lang="en-US" sz="2400" dirty="0" smtClean="0"/>
            </a:br>
            <a:r>
              <a:rPr lang="en-US" dirty="0"/>
              <a:t>• Public Port Districts</a:t>
            </a:r>
            <a:r>
              <a:rPr lang="en-US" sz="2400" dirty="0" smtClean="0"/>
              <a:t/>
            </a:r>
            <a:br>
              <a:rPr lang="en-US" sz="2400" dirty="0" smtClean="0"/>
            </a:br>
            <a:r>
              <a:rPr lang="en-US" dirty="0"/>
              <a:t>• Public Utility Districts</a:t>
            </a:r>
            <a:r>
              <a:rPr lang="en-US" sz="2400" dirty="0" smtClean="0"/>
              <a:t/>
            </a:r>
            <a:br>
              <a:rPr lang="en-US" sz="2400" dirty="0" smtClean="0"/>
            </a:br>
            <a:r>
              <a:rPr lang="en-US" dirty="0"/>
              <a:t>• Other Special Purpose Districts</a:t>
            </a:r>
            <a:r>
              <a:rPr lang="en-US" sz="2400" dirty="0" smtClean="0"/>
              <a:t/>
            </a:r>
            <a:br>
              <a:rPr lang="en-US" sz="2400" dirty="0" smtClean="0"/>
            </a:br>
            <a:endParaRPr lang="en-US" sz="2400" dirty="0" smtClean="0">
              <a:latin typeface="Segoe UI" panose="020B0502040204020203" pitchFamily="34" charset="0"/>
              <a:cs typeface="Segoe UI" panose="020B0502040204020203" pitchFamily="34" charset="0"/>
            </a:endParaRPr>
          </a:p>
        </p:txBody>
      </p:sp>
      <p:sp>
        <p:nvSpPr>
          <p:cNvPr id="3" name="TextBox 2"/>
          <p:cNvSpPr txBox="1"/>
          <p:nvPr/>
        </p:nvSpPr>
        <p:spPr>
          <a:xfrm>
            <a:off x="4543962" y="3945466"/>
            <a:ext cx="3352801" cy="1200329"/>
          </a:xfrm>
          <a:prstGeom prst="rect">
            <a:avLst/>
          </a:prstGeom>
          <a:noFill/>
        </p:spPr>
        <p:txBody>
          <a:bodyPr wrap="square" rtlCol="0">
            <a:spAutoFit/>
          </a:bodyPr>
          <a:lstStyle/>
          <a:p>
            <a:pPr>
              <a:spcAft>
                <a:spcPts val="1200"/>
              </a:spcAft>
            </a:pPr>
            <a:r>
              <a:rPr lang="en-US" dirty="0" smtClean="0"/>
              <a:t>• Quasi-Municipal Corporation</a:t>
            </a:r>
            <a:r>
              <a:rPr lang="en-US" sz="2400" dirty="0" smtClean="0"/>
              <a:t/>
            </a:r>
            <a:br>
              <a:rPr lang="en-US" sz="2400" dirty="0" smtClean="0"/>
            </a:br>
            <a:r>
              <a:rPr lang="en-US" dirty="0" smtClean="0"/>
              <a:t>• Tribes</a:t>
            </a:r>
            <a:r>
              <a:rPr lang="en-US" sz="2400" dirty="0" smtClean="0"/>
              <a:t/>
            </a:r>
            <a:br>
              <a:rPr lang="en-US" sz="2400" dirty="0" smtClean="0"/>
            </a:br>
            <a:r>
              <a:rPr lang="en-US" dirty="0" smtClean="0"/>
              <a:t>• Nonprofit Organizations</a:t>
            </a:r>
            <a:r>
              <a:rPr lang="en-US" sz="2400" dirty="0" smtClean="0"/>
              <a:t/>
            </a:r>
            <a:br>
              <a:rPr lang="en-US" sz="2400" dirty="0" smtClean="0"/>
            </a:br>
            <a:r>
              <a:rPr lang="en-US" dirty="0" smtClean="0"/>
              <a:t>• Cooperative Associations</a:t>
            </a:r>
            <a:endParaRPr lang="en-US" sz="2400" dirty="0" smtClean="0">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0511" y="6158102"/>
            <a:ext cx="1947672" cy="408933"/>
          </a:xfrm>
          <a:prstGeom prst="rect">
            <a:avLst/>
          </a:prstGeom>
        </p:spPr>
      </p:pic>
    </p:spTree>
    <p:extLst>
      <p:ext uri="{BB962C8B-B14F-4D97-AF65-F5344CB8AC3E}">
        <p14:creationId xmlns:p14="http://schemas.microsoft.com/office/powerpoint/2010/main" val="663987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1347" y="0"/>
            <a:ext cx="12180653" cy="1120005"/>
          </a:xfrm>
          <a:prstGeom prst="rect">
            <a:avLst/>
          </a:prstGeom>
          <a:solidFill>
            <a:srgbClr val="5248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PWB Broadband Program Contacts</a:t>
            </a:r>
            <a:endParaRPr lang="en-US" sz="4000" dirty="0">
              <a:latin typeface="Segoe UI" panose="020B0502040204020203" pitchFamily="34" charset="0"/>
              <a:cs typeface="Segoe UI" panose="020B0502040204020203" pitchFamily="34" charset="0"/>
            </a:endParaRPr>
          </a:p>
        </p:txBody>
      </p:sp>
      <p:sp>
        <p:nvSpPr>
          <p:cNvPr id="4" name="TextBox 3"/>
          <p:cNvSpPr txBox="1"/>
          <p:nvPr/>
        </p:nvSpPr>
        <p:spPr>
          <a:xfrm>
            <a:off x="1064151" y="2165241"/>
            <a:ext cx="10518249" cy="1938992"/>
          </a:xfrm>
          <a:prstGeom prst="rect">
            <a:avLst/>
          </a:prstGeom>
          <a:noFill/>
        </p:spPr>
        <p:txBody>
          <a:bodyPr wrap="square" rtlCol="0">
            <a:spAutoFit/>
          </a:bodyPr>
          <a:lstStyle/>
          <a:p>
            <a:pPr>
              <a:spcAft>
                <a:spcPts val="1200"/>
              </a:spcAft>
            </a:pPr>
            <a:r>
              <a:rPr lang="en-US" sz="2400" dirty="0" smtClean="0">
                <a:latin typeface="Segoe UI" panose="020B0502040204020203" pitchFamily="34" charset="0"/>
                <a:cs typeface="Segoe UI" panose="020B0502040204020203" pitchFamily="34" charset="0"/>
              </a:rPr>
              <a:t>Sheila Richardson</a:t>
            </a:r>
            <a:br>
              <a:rPr lang="en-US" sz="2400" dirty="0" smtClean="0">
                <a:latin typeface="Segoe UI" panose="020B0502040204020203" pitchFamily="34" charset="0"/>
                <a:cs typeface="Segoe UI" panose="020B0502040204020203" pitchFamily="34" charset="0"/>
              </a:rPr>
            </a:br>
            <a:r>
              <a:rPr lang="en-US" sz="2400" dirty="0" smtClean="0">
                <a:latin typeface="Segoe UI" panose="020B0502040204020203" pitchFamily="34" charset="0"/>
                <a:cs typeface="Segoe UI" panose="020B0502040204020203" pitchFamily="34" charset="0"/>
              </a:rPr>
              <a:t>Broadband Program Manger</a:t>
            </a:r>
            <a:br>
              <a:rPr lang="en-US" sz="2400" dirty="0" smtClean="0">
                <a:latin typeface="Segoe UI" panose="020B0502040204020203" pitchFamily="34" charset="0"/>
                <a:cs typeface="Segoe UI" panose="020B0502040204020203" pitchFamily="34" charset="0"/>
              </a:rPr>
            </a:br>
            <a:r>
              <a:rPr lang="en-US" sz="2400" dirty="0" smtClean="0">
                <a:latin typeface="Segoe UI" panose="020B0502040204020203" pitchFamily="34" charset="0"/>
                <a:cs typeface="Segoe UI" panose="020B0502040204020203" pitchFamily="34" charset="0"/>
                <a:hlinkClick r:id="rId2"/>
              </a:rPr>
              <a:t>sheila.Richardson@commerce.wa.gov</a:t>
            </a:r>
            <a:r>
              <a:rPr lang="en-US" sz="2400" dirty="0" smtClean="0">
                <a:latin typeface="Segoe UI" panose="020B0502040204020203" pitchFamily="34" charset="0"/>
                <a:cs typeface="Segoe UI" panose="020B0502040204020203" pitchFamily="34" charset="0"/>
              </a:rPr>
              <a:t/>
            </a:r>
            <a:br>
              <a:rPr lang="en-US" sz="2400" dirty="0" smtClean="0">
                <a:latin typeface="Segoe UI" panose="020B0502040204020203" pitchFamily="34" charset="0"/>
                <a:cs typeface="Segoe UI" panose="020B0502040204020203" pitchFamily="34" charset="0"/>
              </a:rPr>
            </a:br>
            <a:r>
              <a:rPr lang="en-US" sz="2400" dirty="0" smtClean="0">
                <a:latin typeface="Segoe UI" panose="020B0502040204020203" pitchFamily="34" charset="0"/>
                <a:cs typeface="Segoe UI" panose="020B0502040204020203" pitchFamily="34" charset="0"/>
              </a:rPr>
              <a:t>564-999-1927</a:t>
            </a:r>
            <a:r>
              <a:rPr lang="en-US" sz="2400" dirty="0" smtClean="0"/>
              <a:t/>
            </a:r>
            <a:br>
              <a:rPr lang="en-US" sz="2400" dirty="0" smtClean="0"/>
            </a:br>
            <a:endParaRPr lang="en-US" sz="2400" dirty="0" smtClean="0">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0459" y="6414532"/>
            <a:ext cx="1947672" cy="408933"/>
          </a:xfrm>
          <a:prstGeom prst="rect">
            <a:avLst/>
          </a:prstGeom>
        </p:spPr>
      </p:pic>
    </p:spTree>
    <p:extLst>
      <p:ext uri="{BB962C8B-B14F-4D97-AF65-F5344CB8AC3E}">
        <p14:creationId xmlns:p14="http://schemas.microsoft.com/office/powerpoint/2010/main" val="274689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098242" y="3253519"/>
            <a:ext cx="7272742" cy="924188"/>
          </a:xfrm>
          <a:prstGeom prst="rect">
            <a:avLst/>
          </a:prstGeom>
          <a:solidFill>
            <a:schemeClr val="accent3">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098242" y="2310151"/>
            <a:ext cx="7272742" cy="925330"/>
          </a:xfrm>
          <a:prstGeom prst="rect">
            <a:avLst/>
          </a:prstGeom>
          <a:solidFill>
            <a:schemeClr val="accent6">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098242" y="4192507"/>
            <a:ext cx="7272742" cy="930028"/>
          </a:xfrm>
          <a:prstGeom prst="rect">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098242" y="5137335"/>
            <a:ext cx="7272742" cy="925774"/>
          </a:xfrm>
          <a:prstGeom prst="rect">
            <a:avLst/>
          </a:prstGeom>
          <a:solidFill>
            <a:schemeClr val="accent5">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63880" y="18473"/>
            <a:ext cx="10942320" cy="1724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098242" y="638240"/>
            <a:ext cx="7272742" cy="1652618"/>
          </a:xfrm>
          <a:prstGeom prst="rect">
            <a:avLst/>
          </a:prstGeom>
          <a:solidFill>
            <a:srgbClr val="FFC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graphicFrame>
        <p:nvGraphicFramePr>
          <p:cNvPr id="3" name="Diagram 2"/>
          <p:cNvGraphicFramePr/>
          <p:nvPr>
            <p:extLst/>
          </p:nvPr>
        </p:nvGraphicFramePr>
        <p:xfrm>
          <a:off x="1276033" y="600370"/>
          <a:ext cx="5644416" cy="5471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11"/>
          <p:cNvSpPr txBox="1">
            <a:spLocks/>
          </p:cNvSpPr>
          <p:nvPr/>
        </p:nvSpPr>
        <p:spPr>
          <a:xfrm>
            <a:off x="4874137" y="1200552"/>
            <a:ext cx="6178175" cy="938464"/>
          </a:xfrm>
          <a:prstGeom prst="rect">
            <a:avLst/>
          </a:prstGeom>
        </p:spPr>
        <p:txBody>
          <a:bodyPr numCol="1" spcCol="73152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tabLst>
                <a:tab pos="1828800" algn="l"/>
              </a:tabLst>
            </a:pPr>
            <a:r>
              <a:rPr lang="en-US" sz="2000" b="1" dirty="0" smtClean="0">
                <a:solidFill>
                  <a:schemeClr val="accent2">
                    <a:lumMod val="75000"/>
                  </a:schemeClr>
                </a:solidFill>
                <a:latin typeface="Calibri" panose="020F0502020204030204" pitchFamily="34" charset="0"/>
                <a:cs typeface="Calibri" panose="020F0502020204030204" pitchFamily="34" charset="0"/>
              </a:rPr>
              <a:t>Support Digital Equity and Inclusion Initiatives  </a:t>
            </a:r>
            <a:br>
              <a:rPr lang="en-US" sz="2000" b="1" dirty="0" smtClean="0">
                <a:solidFill>
                  <a:schemeClr val="accent2">
                    <a:lumMod val="75000"/>
                  </a:schemeClr>
                </a:solidFill>
                <a:latin typeface="Calibri" panose="020F0502020204030204" pitchFamily="34" charset="0"/>
                <a:cs typeface="Calibri" panose="020F0502020204030204" pitchFamily="34" charset="0"/>
              </a:rPr>
            </a:br>
            <a:r>
              <a:rPr lang="en-US" sz="2000" b="1" dirty="0" smtClean="0">
                <a:solidFill>
                  <a:schemeClr val="accent2">
                    <a:lumMod val="75000"/>
                  </a:schemeClr>
                </a:solidFill>
                <a:latin typeface="Calibri" panose="020F0502020204030204" pitchFamily="34" charset="0"/>
                <a:cs typeface="Calibri" panose="020F0502020204030204" pitchFamily="34" charset="0"/>
              </a:rPr>
              <a:t>    Statewide: </a:t>
            </a:r>
            <a:r>
              <a:rPr lang="en-US" sz="2000" b="1" i="1" dirty="0" smtClean="0">
                <a:solidFill>
                  <a:schemeClr val="accent2">
                    <a:lumMod val="75000"/>
                  </a:schemeClr>
                </a:solidFill>
                <a:latin typeface="Calibri" panose="020F0502020204030204" pitchFamily="34" charset="0"/>
                <a:cs typeface="Calibri" panose="020F0502020204030204" pitchFamily="34" charset="0"/>
              </a:rPr>
              <a:t>access, affordability, devices, skills</a:t>
            </a:r>
            <a:endParaRPr lang="en-US" sz="1400" b="1" i="1" dirty="0" smtClean="0">
              <a:solidFill>
                <a:schemeClr val="accent2">
                  <a:lumMod val="75000"/>
                </a:schemeClr>
              </a:solidFill>
              <a:latin typeface="Calibri" panose="020F0502020204030204" pitchFamily="34" charset="0"/>
              <a:cs typeface="Calibri" panose="020F0502020204030204" pitchFamily="34" charset="0"/>
            </a:endParaRPr>
          </a:p>
        </p:txBody>
      </p:sp>
      <p:sp>
        <p:nvSpPr>
          <p:cNvPr id="9" name="Content Placeholder 11"/>
          <p:cNvSpPr txBox="1">
            <a:spLocks/>
          </p:cNvSpPr>
          <p:nvPr/>
        </p:nvSpPr>
        <p:spPr>
          <a:xfrm>
            <a:off x="5453735" y="2412153"/>
            <a:ext cx="5498435" cy="672263"/>
          </a:xfrm>
          <a:prstGeom prst="rect">
            <a:avLst/>
          </a:prstGeom>
        </p:spPr>
        <p:txBody>
          <a:bodyPr numCol="1" spcCol="73152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tabLst>
                <a:tab pos="1828800" algn="l"/>
              </a:tabLst>
            </a:pPr>
            <a:r>
              <a:rPr lang="en-US" sz="2000" b="1" dirty="0" smtClean="0">
                <a:solidFill>
                  <a:schemeClr val="accent2">
                    <a:lumMod val="75000"/>
                  </a:schemeClr>
                </a:solidFill>
                <a:latin typeface="Calibri" panose="020F0502020204030204" pitchFamily="34" charset="0"/>
                <a:cs typeface="Calibri" panose="020F0502020204030204" pitchFamily="34" charset="0"/>
              </a:rPr>
              <a:t>Ensure Scalable, Sustainable, Future-Proof </a:t>
            </a:r>
            <a:br>
              <a:rPr lang="en-US" sz="2000" b="1" dirty="0" smtClean="0">
                <a:solidFill>
                  <a:schemeClr val="accent2">
                    <a:lumMod val="75000"/>
                  </a:schemeClr>
                </a:solidFill>
                <a:latin typeface="Calibri" panose="020F0502020204030204" pitchFamily="34" charset="0"/>
                <a:cs typeface="Calibri" panose="020F0502020204030204" pitchFamily="34" charset="0"/>
              </a:rPr>
            </a:br>
            <a:r>
              <a:rPr lang="en-US" sz="2000" b="1" dirty="0" smtClean="0">
                <a:solidFill>
                  <a:schemeClr val="accent2">
                    <a:lumMod val="75000"/>
                  </a:schemeClr>
                </a:solidFill>
                <a:latin typeface="Calibri" panose="020F0502020204030204" pitchFamily="34" charset="0"/>
                <a:cs typeface="Calibri" panose="020F0502020204030204" pitchFamily="34" charset="0"/>
              </a:rPr>
              <a:t>    Networks to Meet State Goals</a:t>
            </a:r>
          </a:p>
        </p:txBody>
      </p:sp>
      <p:sp>
        <p:nvSpPr>
          <p:cNvPr id="10" name="Content Placeholder 11"/>
          <p:cNvSpPr txBox="1">
            <a:spLocks/>
          </p:cNvSpPr>
          <p:nvPr/>
        </p:nvSpPr>
        <p:spPr>
          <a:xfrm>
            <a:off x="6429971" y="4311359"/>
            <a:ext cx="4824668" cy="718283"/>
          </a:xfrm>
          <a:prstGeom prst="rect">
            <a:avLst/>
          </a:prstGeom>
        </p:spPr>
        <p:txBody>
          <a:bodyPr numCol="1" spcCol="73152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tabLst>
                <a:tab pos="1828800" algn="l"/>
              </a:tabLst>
            </a:pPr>
            <a:r>
              <a:rPr lang="en-US" sz="2000" b="1" dirty="0" smtClean="0">
                <a:solidFill>
                  <a:schemeClr val="accent2">
                    <a:lumMod val="75000"/>
                  </a:schemeClr>
                </a:solidFill>
                <a:latin typeface="Calibri" panose="020F0502020204030204" pitchFamily="34" charset="0"/>
                <a:cs typeface="Calibri" panose="020F0502020204030204" pitchFamily="34" charset="0"/>
              </a:rPr>
              <a:t>Identify Service Gaps and </a:t>
            </a:r>
            <a:br>
              <a:rPr lang="en-US" sz="2000" b="1" dirty="0" smtClean="0">
                <a:solidFill>
                  <a:schemeClr val="accent2">
                    <a:lumMod val="75000"/>
                  </a:schemeClr>
                </a:solidFill>
                <a:latin typeface="Calibri" panose="020F0502020204030204" pitchFamily="34" charset="0"/>
                <a:cs typeface="Calibri" panose="020F0502020204030204" pitchFamily="34" charset="0"/>
              </a:rPr>
            </a:br>
            <a:r>
              <a:rPr lang="en-US" sz="2000" b="1" dirty="0" smtClean="0">
                <a:solidFill>
                  <a:schemeClr val="accent2">
                    <a:lumMod val="75000"/>
                  </a:schemeClr>
                </a:solidFill>
                <a:latin typeface="Calibri" panose="020F0502020204030204" pitchFamily="34" charset="0"/>
                <a:cs typeface="Calibri" panose="020F0502020204030204" pitchFamily="34" charset="0"/>
              </a:rPr>
              <a:t>    Develop Shovel-Ready Projects</a:t>
            </a:r>
          </a:p>
        </p:txBody>
      </p:sp>
      <p:sp>
        <p:nvSpPr>
          <p:cNvPr id="11" name="Content Placeholder 11"/>
          <p:cNvSpPr txBox="1">
            <a:spLocks/>
          </p:cNvSpPr>
          <p:nvPr/>
        </p:nvSpPr>
        <p:spPr>
          <a:xfrm>
            <a:off x="5938236" y="3362688"/>
            <a:ext cx="4985112" cy="691944"/>
          </a:xfrm>
          <a:prstGeom prst="rect">
            <a:avLst/>
          </a:prstGeom>
        </p:spPr>
        <p:txBody>
          <a:bodyPr numCol="1" spcCol="73152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tabLst>
                <a:tab pos="1828800" algn="l"/>
              </a:tabLst>
            </a:pPr>
            <a:r>
              <a:rPr lang="en-US" sz="2000" b="1" dirty="0" smtClean="0">
                <a:solidFill>
                  <a:schemeClr val="accent2">
                    <a:lumMod val="75000"/>
                  </a:schemeClr>
                </a:solidFill>
                <a:latin typeface="Calibri" panose="020F0502020204030204" pitchFamily="34" charset="0"/>
                <a:cs typeface="Calibri" panose="020F0502020204030204" pitchFamily="34" charset="0"/>
              </a:rPr>
              <a:t>Maximize Access to All Funding </a:t>
            </a:r>
            <a:br>
              <a:rPr lang="en-US" sz="2000" b="1" dirty="0" smtClean="0">
                <a:solidFill>
                  <a:schemeClr val="accent2">
                    <a:lumMod val="75000"/>
                  </a:schemeClr>
                </a:solidFill>
                <a:latin typeface="Calibri" panose="020F0502020204030204" pitchFamily="34" charset="0"/>
                <a:cs typeface="Calibri" panose="020F0502020204030204" pitchFamily="34" charset="0"/>
              </a:rPr>
            </a:br>
            <a:r>
              <a:rPr lang="en-US" sz="2000" b="1" dirty="0" smtClean="0">
                <a:solidFill>
                  <a:schemeClr val="accent2">
                    <a:lumMod val="75000"/>
                  </a:schemeClr>
                </a:solidFill>
                <a:latin typeface="Calibri" panose="020F0502020204030204" pitchFamily="34" charset="0"/>
                <a:cs typeface="Calibri" panose="020F0502020204030204" pitchFamily="34" charset="0"/>
              </a:rPr>
              <a:t>    Opportunities</a:t>
            </a:r>
          </a:p>
        </p:txBody>
      </p:sp>
      <p:sp>
        <p:nvSpPr>
          <p:cNvPr id="12" name="Content Placeholder 11"/>
          <p:cNvSpPr txBox="1">
            <a:spLocks/>
          </p:cNvSpPr>
          <p:nvPr/>
        </p:nvSpPr>
        <p:spPr>
          <a:xfrm>
            <a:off x="6912470" y="5254417"/>
            <a:ext cx="4355433" cy="938464"/>
          </a:xfrm>
          <a:prstGeom prst="rect">
            <a:avLst/>
          </a:prstGeom>
        </p:spPr>
        <p:txBody>
          <a:bodyPr numCol="1" spcCol="73152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tabLst>
                <a:tab pos="1828800" algn="l"/>
              </a:tabLst>
            </a:pPr>
            <a:r>
              <a:rPr lang="en-US" sz="2000" b="1" dirty="0" smtClean="0">
                <a:solidFill>
                  <a:schemeClr val="accent2">
                    <a:lumMod val="75000"/>
                  </a:schemeClr>
                </a:solidFill>
                <a:latin typeface="Calibri" panose="020F0502020204030204" pitchFamily="34" charset="0"/>
                <a:cs typeface="Calibri" panose="020F0502020204030204" pitchFamily="34" charset="0"/>
              </a:rPr>
              <a:t>Foster Stakeholder Collaboration </a:t>
            </a:r>
            <a:br>
              <a:rPr lang="en-US" sz="2000" b="1" dirty="0" smtClean="0">
                <a:solidFill>
                  <a:schemeClr val="accent2">
                    <a:lumMod val="75000"/>
                  </a:schemeClr>
                </a:solidFill>
                <a:latin typeface="Calibri" panose="020F0502020204030204" pitchFamily="34" charset="0"/>
                <a:cs typeface="Calibri" panose="020F0502020204030204" pitchFamily="34" charset="0"/>
              </a:rPr>
            </a:br>
            <a:r>
              <a:rPr lang="en-US" sz="2000" b="1" dirty="0" smtClean="0">
                <a:solidFill>
                  <a:schemeClr val="accent2">
                    <a:lumMod val="75000"/>
                  </a:schemeClr>
                </a:solidFill>
                <a:latin typeface="Calibri" panose="020F0502020204030204" pitchFamily="34" charset="0"/>
                <a:cs typeface="Calibri" panose="020F0502020204030204" pitchFamily="34" charset="0"/>
              </a:rPr>
              <a:t>    to Increase Project Planning</a:t>
            </a:r>
          </a:p>
        </p:txBody>
      </p:sp>
      <p:sp>
        <p:nvSpPr>
          <p:cNvPr id="18" name="Title 1"/>
          <p:cNvSpPr>
            <a:spLocks noGrp="1"/>
          </p:cNvSpPr>
          <p:nvPr>
            <p:ph type="title"/>
          </p:nvPr>
        </p:nvSpPr>
        <p:spPr>
          <a:xfrm>
            <a:off x="678248" y="167251"/>
            <a:ext cx="3204667" cy="2937402"/>
          </a:xfrm>
        </p:spPr>
        <p:txBody>
          <a:bodyPr>
            <a:normAutofit/>
          </a:bodyPr>
          <a:lstStyle/>
          <a:p>
            <a:r>
              <a:rPr lang="en-US" dirty="0" smtClean="0"/>
              <a:t>Broadband Project Support</a:t>
            </a:r>
            <a:br>
              <a:rPr lang="en-US" dirty="0" smtClean="0"/>
            </a:br>
            <a:r>
              <a:rPr lang="en-US" dirty="0" smtClean="0"/>
              <a:t>Model</a:t>
            </a:r>
            <a:endParaRPr lang="en-US" dirty="0"/>
          </a:p>
        </p:txBody>
      </p:sp>
      <p:pic>
        <p:nvPicPr>
          <p:cNvPr id="19" name="Picture 18" descr="SVG &gt; wi-fi public reception website - Free SVG Image &amp; Icon. | SVG Silh"/>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24372" y="1171627"/>
            <a:ext cx="555171" cy="555171"/>
          </a:xfrm>
          <a:prstGeom prst="rect">
            <a:avLst/>
          </a:prstGeom>
          <a:noFill/>
        </p:spPr>
      </p:pic>
    </p:spTree>
    <p:extLst>
      <p:ext uri="{BB962C8B-B14F-4D97-AF65-F5344CB8AC3E}">
        <p14:creationId xmlns:p14="http://schemas.microsoft.com/office/powerpoint/2010/main" val="487123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5138333" y="2187345"/>
            <a:ext cx="2770711" cy="3095910"/>
          </a:xfrm>
          <a:custGeom>
            <a:avLst/>
            <a:gdLst>
              <a:gd name="connsiteX0" fmla="*/ 0 w 2971800"/>
              <a:gd name="connsiteY0" fmla="*/ 0 h 3177540"/>
              <a:gd name="connsiteX1" fmla="*/ 2971800 w 2971800"/>
              <a:gd name="connsiteY1" fmla="*/ 1417320 h 3177540"/>
              <a:gd name="connsiteX2" fmla="*/ 2971800 w 2971800"/>
              <a:gd name="connsiteY2" fmla="*/ 3177540 h 3177540"/>
              <a:gd name="connsiteX3" fmla="*/ 34290 w 2971800"/>
              <a:gd name="connsiteY3" fmla="*/ 3177540 h 3177540"/>
              <a:gd name="connsiteX4" fmla="*/ 0 w 2971800"/>
              <a:gd name="connsiteY4" fmla="*/ 0 h 3177540"/>
              <a:gd name="connsiteX0" fmla="*/ 0 w 2971800"/>
              <a:gd name="connsiteY0" fmla="*/ 0 h 3177540"/>
              <a:gd name="connsiteX1" fmla="*/ 2971800 w 2971800"/>
              <a:gd name="connsiteY1" fmla="*/ 1718114 h 3177540"/>
              <a:gd name="connsiteX2" fmla="*/ 2971800 w 2971800"/>
              <a:gd name="connsiteY2" fmla="*/ 3177540 h 3177540"/>
              <a:gd name="connsiteX3" fmla="*/ 34290 w 2971800"/>
              <a:gd name="connsiteY3" fmla="*/ 3177540 h 3177540"/>
              <a:gd name="connsiteX4" fmla="*/ 0 w 2971800"/>
              <a:gd name="connsiteY4" fmla="*/ 0 h 3177540"/>
              <a:gd name="connsiteX0" fmla="*/ 0 w 2971800"/>
              <a:gd name="connsiteY0" fmla="*/ 0 h 3195588"/>
              <a:gd name="connsiteX1" fmla="*/ 2971800 w 2971800"/>
              <a:gd name="connsiteY1" fmla="*/ 1736162 h 3195588"/>
              <a:gd name="connsiteX2" fmla="*/ 2971800 w 2971800"/>
              <a:gd name="connsiteY2" fmla="*/ 3195588 h 3195588"/>
              <a:gd name="connsiteX3" fmla="*/ 34290 w 2971800"/>
              <a:gd name="connsiteY3" fmla="*/ 3195588 h 3195588"/>
              <a:gd name="connsiteX4" fmla="*/ 0 w 2971800"/>
              <a:gd name="connsiteY4" fmla="*/ 0 h 3195588"/>
              <a:gd name="connsiteX0" fmla="*/ 0 w 2971800"/>
              <a:gd name="connsiteY0" fmla="*/ 0 h 3195588"/>
              <a:gd name="connsiteX1" fmla="*/ 2971800 w 2971800"/>
              <a:gd name="connsiteY1" fmla="*/ 1705889 h 3195588"/>
              <a:gd name="connsiteX2" fmla="*/ 2971800 w 2971800"/>
              <a:gd name="connsiteY2" fmla="*/ 3195588 h 3195588"/>
              <a:gd name="connsiteX3" fmla="*/ 34290 w 2971800"/>
              <a:gd name="connsiteY3" fmla="*/ 3195588 h 3195588"/>
              <a:gd name="connsiteX4" fmla="*/ 0 w 2971800"/>
              <a:gd name="connsiteY4" fmla="*/ 0 h 3195588"/>
              <a:gd name="connsiteX0" fmla="*/ 0 w 2971800"/>
              <a:gd name="connsiteY0" fmla="*/ 0 h 3177424"/>
              <a:gd name="connsiteX1" fmla="*/ 2971800 w 2971800"/>
              <a:gd name="connsiteY1" fmla="*/ 1687725 h 3177424"/>
              <a:gd name="connsiteX2" fmla="*/ 2971800 w 2971800"/>
              <a:gd name="connsiteY2" fmla="*/ 3177424 h 3177424"/>
              <a:gd name="connsiteX3" fmla="*/ 34290 w 2971800"/>
              <a:gd name="connsiteY3" fmla="*/ 3177424 h 3177424"/>
              <a:gd name="connsiteX4" fmla="*/ 0 w 2971800"/>
              <a:gd name="connsiteY4" fmla="*/ 0 h 3177424"/>
              <a:gd name="connsiteX0" fmla="*/ 0 w 2975237"/>
              <a:gd name="connsiteY0" fmla="*/ 0 h 3177424"/>
              <a:gd name="connsiteX1" fmla="*/ 2975237 w 2975237"/>
              <a:gd name="connsiteY1" fmla="*/ 1726991 h 3177424"/>
              <a:gd name="connsiteX2" fmla="*/ 2971800 w 2975237"/>
              <a:gd name="connsiteY2" fmla="*/ 3177424 h 3177424"/>
              <a:gd name="connsiteX3" fmla="*/ 34290 w 2975237"/>
              <a:gd name="connsiteY3" fmla="*/ 3177424 h 3177424"/>
              <a:gd name="connsiteX4" fmla="*/ 0 w 2975237"/>
              <a:gd name="connsiteY4" fmla="*/ 0 h 3177424"/>
              <a:gd name="connsiteX0" fmla="*/ 0 w 2971802"/>
              <a:gd name="connsiteY0" fmla="*/ 0 h 3177424"/>
              <a:gd name="connsiteX1" fmla="*/ 2488887 w 2971802"/>
              <a:gd name="connsiteY1" fmla="*/ 1455327 h 3177424"/>
              <a:gd name="connsiteX2" fmla="*/ 2971800 w 2971802"/>
              <a:gd name="connsiteY2" fmla="*/ 3177424 h 3177424"/>
              <a:gd name="connsiteX3" fmla="*/ 34290 w 2971802"/>
              <a:gd name="connsiteY3" fmla="*/ 3177424 h 3177424"/>
              <a:gd name="connsiteX4" fmla="*/ 0 w 2971802"/>
              <a:gd name="connsiteY4" fmla="*/ 0 h 3177424"/>
              <a:gd name="connsiteX0" fmla="*/ 0 w 2488887"/>
              <a:gd name="connsiteY0" fmla="*/ 0 h 3177424"/>
              <a:gd name="connsiteX1" fmla="*/ 2488887 w 2488887"/>
              <a:gd name="connsiteY1" fmla="*/ 1455327 h 3177424"/>
              <a:gd name="connsiteX2" fmla="*/ 2485450 w 2488887"/>
              <a:gd name="connsiteY2" fmla="*/ 3171250 h 3177424"/>
              <a:gd name="connsiteX3" fmla="*/ 34290 w 2488887"/>
              <a:gd name="connsiteY3" fmla="*/ 3177424 h 3177424"/>
              <a:gd name="connsiteX4" fmla="*/ 0 w 2488887"/>
              <a:gd name="connsiteY4" fmla="*/ 0 h 317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887" h="3177424">
                <a:moveTo>
                  <a:pt x="0" y="0"/>
                </a:moveTo>
                <a:lnTo>
                  <a:pt x="2488887" y="1455327"/>
                </a:lnTo>
                <a:cubicBezTo>
                  <a:pt x="2487741" y="1938805"/>
                  <a:pt x="2486596" y="2687772"/>
                  <a:pt x="2485450" y="3171250"/>
                </a:cubicBezTo>
                <a:lnTo>
                  <a:pt x="34290" y="3177424"/>
                </a:lnTo>
                <a:lnTo>
                  <a:pt x="0" y="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22" name="Freeform 21"/>
          <p:cNvSpPr/>
          <p:nvPr/>
        </p:nvSpPr>
        <p:spPr>
          <a:xfrm>
            <a:off x="7900486" y="3619328"/>
            <a:ext cx="1417679" cy="1709095"/>
          </a:xfrm>
          <a:custGeom>
            <a:avLst/>
            <a:gdLst>
              <a:gd name="connsiteX0" fmla="*/ 0 w 2971800"/>
              <a:gd name="connsiteY0" fmla="*/ 0 h 3177540"/>
              <a:gd name="connsiteX1" fmla="*/ 2971800 w 2971800"/>
              <a:gd name="connsiteY1" fmla="*/ 1417320 h 3177540"/>
              <a:gd name="connsiteX2" fmla="*/ 2971800 w 2971800"/>
              <a:gd name="connsiteY2" fmla="*/ 3177540 h 3177540"/>
              <a:gd name="connsiteX3" fmla="*/ 34290 w 2971800"/>
              <a:gd name="connsiteY3" fmla="*/ 3177540 h 3177540"/>
              <a:gd name="connsiteX4" fmla="*/ 0 w 2971800"/>
              <a:gd name="connsiteY4" fmla="*/ 0 h 3177540"/>
              <a:gd name="connsiteX0" fmla="*/ 0 w 2971800"/>
              <a:gd name="connsiteY0" fmla="*/ 0 h 3177540"/>
              <a:gd name="connsiteX1" fmla="*/ 2971800 w 2971800"/>
              <a:gd name="connsiteY1" fmla="*/ 1718114 h 3177540"/>
              <a:gd name="connsiteX2" fmla="*/ 2971800 w 2971800"/>
              <a:gd name="connsiteY2" fmla="*/ 3177540 h 3177540"/>
              <a:gd name="connsiteX3" fmla="*/ 34290 w 2971800"/>
              <a:gd name="connsiteY3" fmla="*/ 3177540 h 3177540"/>
              <a:gd name="connsiteX4" fmla="*/ 0 w 2971800"/>
              <a:gd name="connsiteY4" fmla="*/ 0 h 3177540"/>
              <a:gd name="connsiteX0" fmla="*/ 0 w 2971800"/>
              <a:gd name="connsiteY0" fmla="*/ 0 h 3195588"/>
              <a:gd name="connsiteX1" fmla="*/ 2971800 w 2971800"/>
              <a:gd name="connsiteY1" fmla="*/ 1736162 h 3195588"/>
              <a:gd name="connsiteX2" fmla="*/ 2971800 w 2971800"/>
              <a:gd name="connsiteY2" fmla="*/ 3195588 h 3195588"/>
              <a:gd name="connsiteX3" fmla="*/ 34290 w 2971800"/>
              <a:gd name="connsiteY3" fmla="*/ 3195588 h 3195588"/>
              <a:gd name="connsiteX4" fmla="*/ 0 w 2971800"/>
              <a:gd name="connsiteY4" fmla="*/ 0 h 3195588"/>
              <a:gd name="connsiteX0" fmla="*/ 0 w 2971800"/>
              <a:gd name="connsiteY0" fmla="*/ 0 h 3195588"/>
              <a:gd name="connsiteX1" fmla="*/ 2971800 w 2971800"/>
              <a:gd name="connsiteY1" fmla="*/ 1705889 h 3195588"/>
              <a:gd name="connsiteX2" fmla="*/ 2971800 w 2971800"/>
              <a:gd name="connsiteY2" fmla="*/ 3195588 h 3195588"/>
              <a:gd name="connsiteX3" fmla="*/ 34290 w 2971800"/>
              <a:gd name="connsiteY3" fmla="*/ 3195588 h 3195588"/>
              <a:gd name="connsiteX4" fmla="*/ 0 w 2971800"/>
              <a:gd name="connsiteY4" fmla="*/ 0 h 3195588"/>
              <a:gd name="connsiteX0" fmla="*/ 0 w 2971800"/>
              <a:gd name="connsiteY0" fmla="*/ 0 h 3177424"/>
              <a:gd name="connsiteX1" fmla="*/ 2971800 w 2971800"/>
              <a:gd name="connsiteY1" fmla="*/ 1687725 h 3177424"/>
              <a:gd name="connsiteX2" fmla="*/ 2971800 w 2971800"/>
              <a:gd name="connsiteY2" fmla="*/ 3177424 h 3177424"/>
              <a:gd name="connsiteX3" fmla="*/ 34290 w 2971800"/>
              <a:gd name="connsiteY3" fmla="*/ 3177424 h 3177424"/>
              <a:gd name="connsiteX4" fmla="*/ 0 w 2971800"/>
              <a:gd name="connsiteY4" fmla="*/ 0 h 3177424"/>
              <a:gd name="connsiteX0" fmla="*/ 0 w 2967145"/>
              <a:gd name="connsiteY0" fmla="*/ 0 h 2975432"/>
              <a:gd name="connsiteX1" fmla="*/ 2967145 w 2967145"/>
              <a:gd name="connsiteY1" fmla="*/ 1485733 h 2975432"/>
              <a:gd name="connsiteX2" fmla="*/ 2967145 w 2967145"/>
              <a:gd name="connsiteY2" fmla="*/ 2975432 h 2975432"/>
              <a:gd name="connsiteX3" fmla="*/ 29635 w 2967145"/>
              <a:gd name="connsiteY3" fmla="*/ 2975432 h 2975432"/>
              <a:gd name="connsiteX4" fmla="*/ 0 w 2967145"/>
              <a:gd name="connsiteY4" fmla="*/ 0 h 2975432"/>
              <a:gd name="connsiteX0" fmla="*/ 0 w 2967145"/>
              <a:gd name="connsiteY0" fmla="*/ 0 h 2980128"/>
              <a:gd name="connsiteX1" fmla="*/ 2967145 w 2967145"/>
              <a:gd name="connsiteY1" fmla="*/ 1485733 h 2980128"/>
              <a:gd name="connsiteX2" fmla="*/ 2967145 w 2967145"/>
              <a:gd name="connsiteY2" fmla="*/ 2975432 h 2980128"/>
              <a:gd name="connsiteX3" fmla="*/ 15671 w 2967145"/>
              <a:gd name="connsiteY3" fmla="*/ 2980128 h 2980128"/>
              <a:gd name="connsiteX4" fmla="*/ 0 w 2967145"/>
              <a:gd name="connsiteY4" fmla="*/ 0 h 2980128"/>
              <a:gd name="connsiteX0" fmla="*/ 0 w 2967145"/>
              <a:gd name="connsiteY0" fmla="*/ 0 h 2980128"/>
              <a:gd name="connsiteX1" fmla="*/ 2647236 w 2967145"/>
              <a:gd name="connsiteY1" fmla="*/ 1399338 h 2980128"/>
              <a:gd name="connsiteX2" fmla="*/ 2967145 w 2967145"/>
              <a:gd name="connsiteY2" fmla="*/ 2975432 h 2980128"/>
              <a:gd name="connsiteX3" fmla="*/ 15671 w 2967145"/>
              <a:gd name="connsiteY3" fmla="*/ 2980128 h 2980128"/>
              <a:gd name="connsiteX4" fmla="*/ 0 w 2967145"/>
              <a:gd name="connsiteY4" fmla="*/ 0 h 2980128"/>
              <a:gd name="connsiteX0" fmla="*/ 0 w 2674268"/>
              <a:gd name="connsiteY0" fmla="*/ 0 h 2984527"/>
              <a:gd name="connsiteX1" fmla="*/ 2647236 w 2674268"/>
              <a:gd name="connsiteY1" fmla="*/ 1399338 h 2984527"/>
              <a:gd name="connsiteX2" fmla="*/ 2674268 w 2674268"/>
              <a:gd name="connsiteY2" fmla="*/ 2984527 h 2984527"/>
              <a:gd name="connsiteX3" fmla="*/ 15671 w 2674268"/>
              <a:gd name="connsiteY3" fmla="*/ 2980128 h 2984527"/>
              <a:gd name="connsiteX4" fmla="*/ 0 w 2674268"/>
              <a:gd name="connsiteY4" fmla="*/ 0 h 2984527"/>
              <a:gd name="connsiteX0" fmla="*/ 0 w 2674268"/>
              <a:gd name="connsiteY0" fmla="*/ 0 h 2984527"/>
              <a:gd name="connsiteX1" fmla="*/ 2660754 w 2674268"/>
              <a:gd name="connsiteY1" fmla="*/ 1372056 h 2984527"/>
              <a:gd name="connsiteX2" fmla="*/ 2674268 w 2674268"/>
              <a:gd name="connsiteY2" fmla="*/ 2984527 h 2984527"/>
              <a:gd name="connsiteX3" fmla="*/ 15671 w 2674268"/>
              <a:gd name="connsiteY3" fmla="*/ 2980128 h 2984527"/>
              <a:gd name="connsiteX4" fmla="*/ 0 w 2674268"/>
              <a:gd name="connsiteY4" fmla="*/ 0 h 2984527"/>
              <a:gd name="connsiteX0" fmla="*/ 0 w 2674268"/>
              <a:gd name="connsiteY0" fmla="*/ 0 h 2984527"/>
              <a:gd name="connsiteX1" fmla="*/ 2660754 w 2674268"/>
              <a:gd name="connsiteY1" fmla="*/ 1469219 h 2984527"/>
              <a:gd name="connsiteX2" fmla="*/ 2674268 w 2674268"/>
              <a:gd name="connsiteY2" fmla="*/ 2984527 h 2984527"/>
              <a:gd name="connsiteX3" fmla="*/ 15671 w 2674268"/>
              <a:gd name="connsiteY3" fmla="*/ 2980128 h 2984527"/>
              <a:gd name="connsiteX4" fmla="*/ 0 w 2674268"/>
              <a:gd name="connsiteY4" fmla="*/ 0 h 2984527"/>
              <a:gd name="connsiteX0" fmla="*/ 0 w 2674268"/>
              <a:gd name="connsiteY0" fmla="*/ 0 h 2984527"/>
              <a:gd name="connsiteX1" fmla="*/ 2660754 w 2674268"/>
              <a:gd name="connsiteY1" fmla="*/ 1469219 h 2984527"/>
              <a:gd name="connsiteX2" fmla="*/ 2674268 w 2674268"/>
              <a:gd name="connsiteY2" fmla="*/ 2984527 h 2984527"/>
              <a:gd name="connsiteX3" fmla="*/ 4053 w 2674268"/>
              <a:gd name="connsiteY3" fmla="*/ 2980128 h 2984527"/>
              <a:gd name="connsiteX4" fmla="*/ 0 w 2674268"/>
              <a:gd name="connsiteY4" fmla="*/ 0 h 2984527"/>
              <a:gd name="connsiteX0" fmla="*/ 0 w 2681964"/>
              <a:gd name="connsiteY0" fmla="*/ 0 h 2884109"/>
              <a:gd name="connsiteX1" fmla="*/ 2668450 w 2681964"/>
              <a:gd name="connsiteY1" fmla="*/ 1368801 h 2884109"/>
              <a:gd name="connsiteX2" fmla="*/ 2681964 w 2681964"/>
              <a:gd name="connsiteY2" fmla="*/ 2884109 h 2884109"/>
              <a:gd name="connsiteX3" fmla="*/ 11749 w 2681964"/>
              <a:gd name="connsiteY3" fmla="*/ 2879710 h 2884109"/>
              <a:gd name="connsiteX4" fmla="*/ 0 w 2681964"/>
              <a:gd name="connsiteY4" fmla="*/ 0 h 2884109"/>
              <a:gd name="connsiteX0" fmla="*/ 0 w 3771082"/>
              <a:gd name="connsiteY0" fmla="*/ 0 h 3406364"/>
              <a:gd name="connsiteX1" fmla="*/ 3757568 w 3771082"/>
              <a:gd name="connsiteY1" fmla="*/ 1891056 h 3406364"/>
              <a:gd name="connsiteX2" fmla="*/ 3771082 w 3771082"/>
              <a:gd name="connsiteY2" fmla="*/ 3406364 h 3406364"/>
              <a:gd name="connsiteX3" fmla="*/ 1100867 w 3771082"/>
              <a:gd name="connsiteY3" fmla="*/ 3401965 h 3406364"/>
              <a:gd name="connsiteX4" fmla="*/ 0 w 3771082"/>
              <a:gd name="connsiteY4" fmla="*/ 0 h 3406364"/>
              <a:gd name="connsiteX0" fmla="*/ 1820 w 3772902"/>
              <a:gd name="connsiteY0" fmla="*/ 0 h 3450546"/>
              <a:gd name="connsiteX1" fmla="*/ 3759388 w 3772902"/>
              <a:gd name="connsiteY1" fmla="*/ 1891056 h 3450546"/>
              <a:gd name="connsiteX2" fmla="*/ 3772902 w 3772902"/>
              <a:gd name="connsiteY2" fmla="*/ 3406364 h 3450546"/>
              <a:gd name="connsiteX3" fmla="*/ 1468 w 3772902"/>
              <a:gd name="connsiteY3" fmla="*/ 3450546 h 3450546"/>
              <a:gd name="connsiteX4" fmla="*/ 1820 w 3772902"/>
              <a:gd name="connsiteY4" fmla="*/ 0 h 3450546"/>
              <a:gd name="connsiteX0" fmla="*/ 1820 w 3759388"/>
              <a:gd name="connsiteY0" fmla="*/ 0 h 3454947"/>
              <a:gd name="connsiteX1" fmla="*/ 3759388 w 3759388"/>
              <a:gd name="connsiteY1" fmla="*/ 1891056 h 3454947"/>
              <a:gd name="connsiteX2" fmla="*/ 2683784 w 3759388"/>
              <a:gd name="connsiteY2" fmla="*/ 3454947 h 3454947"/>
              <a:gd name="connsiteX3" fmla="*/ 1468 w 3759388"/>
              <a:gd name="connsiteY3" fmla="*/ 3450546 h 3454947"/>
              <a:gd name="connsiteX4" fmla="*/ 1820 w 3759388"/>
              <a:gd name="connsiteY4" fmla="*/ 0 h 3454947"/>
              <a:gd name="connsiteX0" fmla="*/ 1820 w 2851790"/>
              <a:gd name="connsiteY0" fmla="*/ 0 h 3454947"/>
              <a:gd name="connsiteX1" fmla="*/ 2851790 w 2851790"/>
              <a:gd name="connsiteY1" fmla="*/ 1393093 h 3454947"/>
              <a:gd name="connsiteX2" fmla="*/ 2683784 w 2851790"/>
              <a:gd name="connsiteY2" fmla="*/ 3454947 h 3454947"/>
              <a:gd name="connsiteX3" fmla="*/ 1468 w 2851790"/>
              <a:gd name="connsiteY3" fmla="*/ 3450546 h 3454947"/>
              <a:gd name="connsiteX4" fmla="*/ 1820 w 2851790"/>
              <a:gd name="connsiteY4" fmla="*/ 0 h 3454947"/>
              <a:gd name="connsiteX0" fmla="*/ 1820 w 2851790"/>
              <a:gd name="connsiteY0" fmla="*/ 0 h 3450546"/>
              <a:gd name="connsiteX1" fmla="*/ 2851790 w 2851790"/>
              <a:gd name="connsiteY1" fmla="*/ 1393093 h 3450546"/>
              <a:gd name="connsiteX2" fmla="*/ 2841102 w 2851790"/>
              <a:gd name="connsiteY2" fmla="*/ 3430655 h 3450546"/>
              <a:gd name="connsiteX3" fmla="*/ 1468 w 2851790"/>
              <a:gd name="connsiteY3" fmla="*/ 3450546 h 3450546"/>
              <a:gd name="connsiteX4" fmla="*/ 1820 w 2851790"/>
              <a:gd name="connsiteY4" fmla="*/ 0 h 345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790" h="3450546">
                <a:moveTo>
                  <a:pt x="1820" y="0"/>
                </a:moveTo>
                <a:lnTo>
                  <a:pt x="2851790" y="1393093"/>
                </a:lnTo>
                <a:cubicBezTo>
                  <a:pt x="2848227" y="2072280"/>
                  <a:pt x="2844665" y="2751468"/>
                  <a:pt x="2841102" y="3430655"/>
                </a:cubicBezTo>
                <a:lnTo>
                  <a:pt x="1468" y="3450546"/>
                </a:lnTo>
                <a:cubicBezTo>
                  <a:pt x="-3756" y="2457170"/>
                  <a:pt x="7044" y="993376"/>
                  <a:pt x="1820" y="0"/>
                </a:cubicBez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23" name="Freeform 22"/>
          <p:cNvSpPr/>
          <p:nvPr/>
        </p:nvSpPr>
        <p:spPr>
          <a:xfrm>
            <a:off x="9311819" y="4322801"/>
            <a:ext cx="1918902" cy="983739"/>
          </a:xfrm>
          <a:custGeom>
            <a:avLst/>
            <a:gdLst>
              <a:gd name="connsiteX0" fmla="*/ 0 w 2971800"/>
              <a:gd name="connsiteY0" fmla="*/ 0 h 3177540"/>
              <a:gd name="connsiteX1" fmla="*/ 2971800 w 2971800"/>
              <a:gd name="connsiteY1" fmla="*/ 1417320 h 3177540"/>
              <a:gd name="connsiteX2" fmla="*/ 2971800 w 2971800"/>
              <a:gd name="connsiteY2" fmla="*/ 3177540 h 3177540"/>
              <a:gd name="connsiteX3" fmla="*/ 34290 w 2971800"/>
              <a:gd name="connsiteY3" fmla="*/ 3177540 h 3177540"/>
              <a:gd name="connsiteX4" fmla="*/ 0 w 2971800"/>
              <a:gd name="connsiteY4" fmla="*/ 0 h 3177540"/>
              <a:gd name="connsiteX0" fmla="*/ 0 w 2971800"/>
              <a:gd name="connsiteY0" fmla="*/ 0 h 3177540"/>
              <a:gd name="connsiteX1" fmla="*/ 2971800 w 2971800"/>
              <a:gd name="connsiteY1" fmla="*/ 1718114 h 3177540"/>
              <a:gd name="connsiteX2" fmla="*/ 2971800 w 2971800"/>
              <a:gd name="connsiteY2" fmla="*/ 3177540 h 3177540"/>
              <a:gd name="connsiteX3" fmla="*/ 34290 w 2971800"/>
              <a:gd name="connsiteY3" fmla="*/ 3177540 h 3177540"/>
              <a:gd name="connsiteX4" fmla="*/ 0 w 2971800"/>
              <a:gd name="connsiteY4" fmla="*/ 0 h 3177540"/>
              <a:gd name="connsiteX0" fmla="*/ 0 w 2971800"/>
              <a:gd name="connsiteY0" fmla="*/ 0 h 3195588"/>
              <a:gd name="connsiteX1" fmla="*/ 2971800 w 2971800"/>
              <a:gd name="connsiteY1" fmla="*/ 1736162 h 3195588"/>
              <a:gd name="connsiteX2" fmla="*/ 2971800 w 2971800"/>
              <a:gd name="connsiteY2" fmla="*/ 3195588 h 3195588"/>
              <a:gd name="connsiteX3" fmla="*/ 34290 w 2971800"/>
              <a:gd name="connsiteY3" fmla="*/ 3195588 h 3195588"/>
              <a:gd name="connsiteX4" fmla="*/ 0 w 2971800"/>
              <a:gd name="connsiteY4" fmla="*/ 0 h 3195588"/>
              <a:gd name="connsiteX0" fmla="*/ 0 w 2971800"/>
              <a:gd name="connsiteY0" fmla="*/ 0 h 3195588"/>
              <a:gd name="connsiteX1" fmla="*/ 2971800 w 2971800"/>
              <a:gd name="connsiteY1" fmla="*/ 1705889 h 3195588"/>
              <a:gd name="connsiteX2" fmla="*/ 2971800 w 2971800"/>
              <a:gd name="connsiteY2" fmla="*/ 3195588 h 3195588"/>
              <a:gd name="connsiteX3" fmla="*/ 34290 w 2971800"/>
              <a:gd name="connsiteY3" fmla="*/ 3195588 h 3195588"/>
              <a:gd name="connsiteX4" fmla="*/ 0 w 2971800"/>
              <a:gd name="connsiteY4" fmla="*/ 0 h 3195588"/>
              <a:gd name="connsiteX0" fmla="*/ 0 w 2971800"/>
              <a:gd name="connsiteY0" fmla="*/ 0 h 3177424"/>
              <a:gd name="connsiteX1" fmla="*/ 2971800 w 2971800"/>
              <a:gd name="connsiteY1" fmla="*/ 1687725 h 3177424"/>
              <a:gd name="connsiteX2" fmla="*/ 2971800 w 2971800"/>
              <a:gd name="connsiteY2" fmla="*/ 3177424 h 3177424"/>
              <a:gd name="connsiteX3" fmla="*/ 34290 w 2971800"/>
              <a:gd name="connsiteY3" fmla="*/ 3177424 h 3177424"/>
              <a:gd name="connsiteX4" fmla="*/ 0 w 2971800"/>
              <a:gd name="connsiteY4" fmla="*/ 0 h 3177424"/>
              <a:gd name="connsiteX0" fmla="*/ 0 w 2967145"/>
              <a:gd name="connsiteY0" fmla="*/ 0 h 2975432"/>
              <a:gd name="connsiteX1" fmla="*/ 2967145 w 2967145"/>
              <a:gd name="connsiteY1" fmla="*/ 1485733 h 2975432"/>
              <a:gd name="connsiteX2" fmla="*/ 2967145 w 2967145"/>
              <a:gd name="connsiteY2" fmla="*/ 2975432 h 2975432"/>
              <a:gd name="connsiteX3" fmla="*/ 29635 w 2967145"/>
              <a:gd name="connsiteY3" fmla="*/ 2975432 h 2975432"/>
              <a:gd name="connsiteX4" fmla="*/ 0 w 2967145"/>
              <a:gd name="connsiteY4" fmla="*/ 0 h 2975432"/>
              <a:gd name="connsiteX0" fmla="*/ 0 w 2967145"/>
              <a:gd name="connsiteY0" fmla="*/ 0 h 2980128"/>
              <a:gd name="connsiteX1" fmla="*/ 2967145 w 2967145"/>
              <a:gd name="connsiteY1" fmla="*/ 1485733 h 2980128"/>
              <a:gd name="connsiteX2" fmla="*/ 2967145 w 2967145"/>
              <a:gd name="connsiteY2" fmla="*/ 2975432 h 2980128"/>
              <a:gd name="connsiteX3" fmla="*/ 15671 w 2967145"/>
              <a:gd name="connsiteY3" fmla="*/ 2980128 h 2980128"/>
              <a:gd name="connsiteX4" fmla="*/ 0 w 2967145"/>
              <a:gd name="connsiteY4" fmla="*/ 0 h 2980128"/>
              <a:gd name="connsiteX0" fmla="*/ 27703 w 2951973"/>
              <a:gd name="connsiteY0" fmla="*/ 0 h 1614774"/>
              <a:gd name="connsiteX1" fmla="*/ 2951973 w 2951973"/>
              <a:gd name="connsiteY1" fmla="*/ 120379 h 1614774"/>
              <a:gd name="connsiteX2" fmla="*/ 2951973 w 2951973"/>
              <a:gd name="connsiteY2" fmla="*/ 1610078 h 1614774"/>
              <a:gd name="connsiteX3" fmla="*/ 499 w 2951973"/>
              <a:gd name="connsiteY3" fmla="*/ 1614774 h 1614774"/>
              <a:gd name="connsiteX4" fmla="*/ 27703 w 2951973"/>
              <a:gd name="connsiteY4" fmla="*/ 0 h 1614774"/>
              <a:gd name="connsiteX0" fmla="*/ 1 w 2924271"/>
              <a:gd name="connsiteY0" fmla="*/ 0 h 1610078"/>
              <a:gd name="connsiteX1" fmla="*/ 2924271 w 2924271"/>
              <a:gd name="connsiteY1" fmla="*/ 120379 h 1610078"/>
              <a:gd name="connsiteX2" fmla="*/ 2924271 w 2924271"/>
              <a:gd name="connsiteY2" fmla="*/ 1610078 h 1610078"/>
              <a:gd name="connsiteX3" fmla="*/ 44253 w 2924271"/>
              <a:gd name="connsiteY3" fmla="*/ 1609967 h 1610078"/>
              <a:gd name="connsiteX4" fmla="*/ 1 w 2924271"/>
              <a:gd name="connsiteY4" fmla="*/ 0 h 1610078"/>
              <a:gd name="connsiteX0" fmla="*/ 1 w 2924271"/>
              <a:gd name="connsiteY0" fmla="*/ 0 h 1610078"/>
              <a:gd name="connsiteX1" fmla="*/ 2924271 w 2924271"/>
              <a:gd name="connsiteY1" fmla="*/ 120379 h 1610078"/>
              <a:gd name="connsiteX2" fmla="*/ 2924271 w 2924271"/>
              <a:gd name="connsiteY2" fmla="*/ 1610078 h 1610078"/>
              <a:gd name="connsiteX3" fmla="*/ 20434 w 2924271"/>
              <a:gd name="connsiteY3" fmla="*/ 1609967 h 1610078"/>
              <a:gd name="connsiteX4" fmla="*/ 1 w 2924271"/>
              <a:gd name="connsiteY4" fmla="*/ 0 h 1610078"/>
              <a:gd name="connsiteX0" fmla="*/ 1 w 2924271"/>
              <a:gd name="connsiteY0" fmla="*/ 0 h 1610078"/>
              <a:gd name="connsiteX1" fmla="*/ 2852812 w 2924271"/>
              <a:gd name="connsiteY1" fmla="*/ 1543423 h 1610078"/>
              <a:gd name="connsiteX2" fmla="*/ 2924271 w 2924271"/>
              <a:gd name="connsiteY2" fmla="*/ 1610078 h 1610078"/>
              <a:gd name="connsiteX3" fmla="*/ 20434 w 2924271"/>
              <a:gd name="connsiteY3" fmla="*/ 1609967 h 1610078"/>
              <a:gd name="connsiteX4" fmla="*/ 1 w 2924271"/>
              <a:gd name="connsiteY4" fmla="*/ 0 h 1610078"/>
              <a:gd name="connsiteX0" fmla="*/ 1 w 2924271"/>
              <a:gd name="connsiteY0" fmla="*/ 0 h 1610078"/>
              <a:gd name="connsiteX1" fmla="*/ 2852812 w 2924271"/>
              <a:gd name="connsiteY1" fmla="*/ 1543423 h 1610078"/>
              <a:gd name="connsiteX2" fmla="*/ 2924271 w 2924271"/>
              <a:gd name="connsiteY2" fmla="*/ 1610078 h 1610078"/>
              <a:gd name="connsiteX3" fmla="*/ 15927 w 2924271"/>
              <a:gd name="connsiteY3" fmla="*/ 1609967 h 1610078"/>
              <a:gd name="connsiteX4" fmla="*/ 1 w 2924271"/>
              <a:gd name="connsiteY4" fmla="*/ 0 h 1610078"/>
              <a:gd name="connsiteX0" fmla="*/ 1 w 2924271"/>
              <a:gd name="connsiteY0" fmla="*/ 0 h 1610078"/>
              <a:gd name="connsiteX1" fmla="*/ 2852812 w 2924271"/>
              <a:gd name="connsiteY1" fmla="*/ 1543423 h 1610078"/>
              <a:gd name="connsiteX2" fmla="*/ 2924271 w 2924271"/>
              <a:gd name="connsiteY2" fmla="*/ 1610078 h 1610078"/>
              <a:gd name="connsiteX3" fmla="*/ 6366 w 2924271"/>
              <a:gd name="connsiteY3" fmla="*/ 1609967 h 1610078"/>
              <a:gd name="connsiteX4" fmla="*/ 1 w 2924271"/>
              <a:gd name="connsiteY4" fmla="*/ 0 h 1610078"/>
              <a:gd name="connsiteX0" fmla="*/ 0 w 2924271"/>
              <a:gd name="connsiteY0" fmla="*/ 0 h 1524574"/>
              <a:gd name="connsiteX1" fmla="*/ 2852812 w 2924271"/>
              <a:gd name="connsiteY1" fmla="*/ 1457919 h 1524574"/>
              <a:gd name="connsiteX2" fmla="*/ 2924271 w 2924271"/>
              <a:gd name="connsiteY2" fmla="*/ 1524574 h 1524574"/>
              <a:gd name="connsiteX3" fmla="*/ 6366 w 2924271"/>
              <a:gd name="connsiteY3" fmla="*/ 1524463 h 1524574"/>
              <a:gd name="connsiteX4" fmla="*/ 0 w 2924271"/>
              <a:gd name="connsiteY4" fmla="*/ 0 h 1524574"/>
              <a:gd name="connsiteX0" fmla="*/ 0 w 3838942"/>
              <a:gd name="connsiteY0" fmla="*/ 0 h 1986102"/>
              <a:gd name="connsiteX1" fmla="*/ 3767483 w 3838942"/>
              <a:gd name="connsiteY1" fmla="*/ 1919447 h 1986102"/>
              <a:gd name="connsiteX2" fmla="*/ 3838942 w 3838942"/>
              <a:gd name="connsiteY2" fmla="*/ 1986102 h 1986102"/>
              <a:gd name="connsiteX3" fmla="*/ 921037 w 3838942"/>
              <a:gd name="connsiteY3" fmla="*/ 1985991 h 1986102"/>
              <a:gd name="connsiteX4" fmla="*/ 0 w 3838942"/>
              <a:gd name="connsiteY4" fmla="*/ 0 h 1986102"/>
              <a:gd name="connsiteX0" fmla="*/ 0 w 3838942"/>
              <a:gd name="connsiteY0" fmla="*/ 0 h 1986102"/>
              <a:gd name="connsiteX1" fmla="*/ 3767483 w 3838942"/>
              <a:gd name="connsiteY1" fmla="*/ 1919447 h 1986102"/>
              <a:gd name="connsiteX2" fmla="*/ 3838942 w 3838942"/>
              <a:gd name="connsiteY2" fmla="*/ 1986102 h 1986102"/>
              <a:gd name="connsiteX3" fmla="*/ 6366 w 3838942"/>
              <a:gd name="connsiteY3" fmla="*/ 1949553 h 1986102"/>
              <a:gd name="connsiteX4" fmla="*/ 0 w 3838942"/>
              <a:gd name="connsiteY4" fmla="*/ 0 h 1986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942" h="1986102">
                <a:moveTo>
                  <a:pt x="0" y="0"/>
                </a:moveTo>
                <a:lnTo>
                  <a:pt x="3767483" y="1919447"/>
                </a:lnTo>
                <a:lnTo>
                  <a:pt x="3838942" y="1986102"/>
                </a:lnTo>
                <a:lnTo>
                  <a:pt x="6366" y="1949553"/>
                </a:lnTo>
                <a:cubicBezTo>
                  <a:pt x="1142" y="956177"/>
                  <a:pt x="5224" y="993376"/>
                  <a:pt x="0" y="0"/>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a typeface="+mn-ea"/>
              <a:cs typeface="+mn-cs"/>
            </a:endParaRPr>
          </a:p>
        </p:txBody>
      </p:sp>
      <p:sp>
        <p:nvSpPr>
          <p:cNvPr id="3" name="Title 1"/>
          <p:cNvSpPr>
            <a:spLocks noGrp="1"/>
          </p:cNvSpPr>
          <p:nvPr>
            <p:ph type="title"/>
          </p:nvPr>
        </p:nvSpPr>
        <p:spPr/>
        <p:txBody>
          <a:bodyPr/>
          <a:lstStyle/>
          <a:p>
            <a:r>
              <a:rPr lang="en-US" dirty="0" smtClean="0"/>
              <a:t>The Broadband Delivery GAP</a:t>
            </a:r>
            <a:endParaRPr lang="en-US" dirty="0"/>
          </a:p>
        </p:txBody>
      </p:sp>
      <p:sp>
        <p:nvSpPr>
          <p:cNvPr id="4" name="Content Placeholder 2"/>
          <p:cNvSpPr txBox="1">
            <a:spLocks/>
          </p:cNvSpPr>
          <p:nvPr/>
        </p:nvSpPr>
        <p:spPr>
          <a:xfrm rot="-5400000">
            <a:off x="3089662" y="3510543"/>
            <a:ext cx="3336217" cy="353685"/>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555555"/>
              </a:buClr>
              <a:buSzTx/>
              <a:buFont typeface="Arial" panose="020B0604020202020204" pitchFamily="34" charset="0"/>
              <a:buNone/>
              <a:tabLst/>
              <a:defRPr/>
            </a:pPr>
            <a:r>
              <a:rPr kumimoji="0" lang="en-US" sz="1800" b="0" i="0" u="none" strike="noStrike" kern="1200" cap="none" spc="50" normalizeH="0" baseline="0" noProof="0" dirty="0" smtClean="0">
                <a:ln>
                  <a:noFill/>
                </a:ln>
                <a:solidFill>
                  <a:srgbClr val="EA5F14"/>
                </a:solidFill>
                <a:effectLst/>
                <a:uLnTx/>
                <a:uFillTx/>
                <a:latin typeface="Roboto"/>
                <a:ea typeface="+mn-ea"/>
                <a:cs typeface="+mn-cs"/>
              </a:rPr>
              <a:t>BROADBAND PROVIDER </a:t>
            </a:r>
            <a:r>
              <a:rPr kumimoji="0" lang="en-US" sz="1800" b="1" i="0" u="none" strike="noStrike" kern="1200" cap="none" spc="50" normalizeH="0" baseline="0" noProof="0" dirty="0" smtClean="0">
                <a:ln>
                  <a:noFill/>
                </a:ln>
                <a:solidFill>
                  <a:srgbClr val="EA5F14"/>
                </a:solidFill>
                <a:effectLst/>
                <a:uLnTx/>
                <a:uFillTx/>
                <a:latin typeface="Roboto"/>
                <a:ea typeface="+mn-ea"/>
                <a:cs typeface="+mn-cs"/>
              </a:rPr>
              <a:t>ROI</a:t>
            </a:r>
          </a:p>
        </p:txBody>
      </p:sp>
      <p:cxnSp>
        <p:nvCxnSpPr>
          <p:cNvPr id="5" name="Straight Connector 4"/>
          <p:cNvCxnSpPr/>
          <p:nvPr/>
        </p:nvCxnSpPr>
        <p:spPr>
          <a:xfrm>
            <a:off x="12390780" y="5310310"/>
            <a:ext cx="60960" cy="2286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5188774" y="5492655"/>
            <a:ext cx="6512396" cy="4770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555555"/>
              </a:buClr>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6E767D"/>
                </a:solidFill>
                <a:effectLst/>
                <a:uLnTx/>
                <a:uFillTx/>
                <a:latin typeface="Roboto"/>
                <a:ea typeface="+mn-ea"/>
                <a:cs typeface="+mn-cs"/>
              </a:rPr>
              <a:t>URBAN                       SUBURBAN          RURAL</a:t>
            </a:r>
          </a:p>
          <a:p>
            <a:pPr marL="0" marR="0" lvl="0" indent="0" algn="l" defTabSz="914400" rtl="0" eaLnBrk="1" fontAlgn="auto" latinLnBrk="0" hangingPunct="1">
              <a:lnSpc>
                <a:spcPct val="90000"/>
              </a:lnSpc>
              <a:spcBef>
                <a:spcPts val="1000"/>
              </a:spcBef>
              <a:spcAft>
                <a:spcPts val="0"/>
              </a:spcAft>
              <a:buClr>
                <a:srgbClr val="555555"/>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srgbClr val="EA5F14"/>
              </a:solidFill>
              <a:effectLst/>
              <a:uLnTx/>
              <a:uFillTx/>
              <a:latin typeface="Roboto"/>
              <a:ea typeface="+mn-ea"/>
              <a:cs typeface="+mn-cs"/>
            </a:endParaRPr>
          </a:p>
        </p:txBody>
      </p:sp>
      <p:cxnSp>
        <p:nvCxnSpPr>
          <p:cNvPr id="10" name="Straight Connector 9"/>
          <p:cNvCxnSpPr/>
          <p:nvPr/>
        </p:nvCxnSpPr>
        <p:spPr>
          <a:xfrm flipH="1" flipV="1">
            <a:off x="5258144" y="2265352"/>
            <a:ext cx="5735497" cy="2898012"/>
          </a:xfrm>
          <a:prstGeom prst="line">
            <a:avLst/>
          </a:prstGeom>
          <a:ln w="158750" cap="rnd">
            <a:solidFill>
              <a:schemeClr val="accent2"/>
            </a:solidFill>
            <a:prstDash val="sysDot"/>
            <a:headEnd type="stealth"/>
            <a:tailEnd w="sm" len="lg"/>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5939344" y="4917225"/>
            <a:ext cx="6512396" cy="4770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555555"/>
              </a:buClr>
              <a:buSzTx/>
              <a:buFont typeface="Arial" panose="020B0604020202020204" pitchFamily="34" charset="0"/>
              <a:buNone/>
              <a:tabLst/>
              <a:defRPr/>
            </a:pPr>
            <a:r>
              <a:rPr kumimoji="0" lang="en-US" sz="1200" b="0" i="1" u="none" strike="noStrike" kern="1200" cap="none" spc="0" normalizeH="0" baseline="0" noProof="0" dirty="0" smtClean="0">
                <a:ln>
                  <a:noFill/>
                </a:ln>
                <a:solidFill>
                  <a:srgbClr val="6E767D"/>
                </a:solidFill>
                <a:effectLst/>
                <a:uLnTx/>
                <a:uFillTx/>
                <a:latin typeface="Roboto"/>
                <a:ea typeface="+mn-ea"/>
                <a:cs typeface="+mn-cs"/>
              </a:rPr>
              <a:t>             Served	</a:t>
            </a:r>
            <a:r>
              <a:rPr kumimoji="0" lang="en-US" sz="1200" b="0" i="1" u="none" strike="noStrike" kern="1200" cap="none" spc="0" normalizeH="0" baseline="0" noProof="0" dirty="0">
                <a:ln>
                  <a:noFill/>
                </a:ln>
                <a:solidFill>
                  <a:srgbClr val="6E767D"/>
                </a:solidFill>
                <a:effectLst/>
                <a:uLnTx/>
                <a:uFillTx/>
                <a:latin typeface="Roboto"/>
                <a:ea typeface="+mn-ea"/>
                <a:cs typeface="+mn-cs"/>
              </a:rPr>
              <a:t> </a:t>
            </a:r>
            <a:r>
              <a:rPr kumimoji="0" lang="en-US" sz="1200" b="0" i="1" u="none" strike="noStrike" kern="1200" cap="none" spc="0" normalizeH="0" baseline="0" noProof="0" dirty="0" smtClean="0">
                <a:ln>
                  <a:noFill/>
                </a:ln>
                <a:solidFill>
                  <a:srgbClr val="6E767D"/>
                </a:solidFill>
                <a:effectLst/>
                <a:uLnTx/>
                <a:uFillTx/>
                <a:latin typeface="Roboto"/>
                <a:ea typeface="+mn-ea"/>
                <a:cs typeface="+mn-cs"/>
              </a:rPr>
              <a:t>         Underserved           Unserved</a:t>
            </a:r>
            <a:endParaRPr kumimoji="0" lang="en-US" sz="1200" b="0" i="1" u="none" strike="noStrike" kern="1200" cap="none" spc="0" normalizeH="0" baseline="0" noProof="0" dirty="0" smtClean="0">
              <a:ln>
                <a:noFill/>
              </a:ln>
              <a:solidFill>
                <a:srgbClr val="EA5F14"/>
              </a:solidFill>
              <a:effectLst/>
              <a:uLnTx/>
              <a:uFillTx/>
              <a:latin typeface="Roboto"/>
              <a:ea typeface="+mn-ea"/>
              <a:cs typeface="+mn-cs"/>
            </a:endParaRPr>
          </a:p>
        </p:txBody>
      </p:sp>
      <p:sp>
        <p:nvSpPr>
          <p:cNvPr id="12" name="Content Placeholder 2"/>
          <p:cNvSpPr txBox="1">
            <a:spLocks/>
          </p:cNvSpPr>
          <p:nvPr/>
        </p:nvSpPr>
        <p:spPr>
          <a:xfrm>
            <a:off x="838200" y="1662738"/>
            <a:ext cx="3241270" cy="4432935"/>
          </a:xfrm>
          <a:prstGeom prst="rect">
            <a:avLst/>
          </a:prstGeom>
        </p:spPr>
        <p:txBody>
          <a:bodyPr>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
                <a:srgbClr val="555555"/>
              </a:buClr>
              <a:buSzTx/>
              <a:buFont typeface="Arial" panose="020B0604020202020204" pitchFamily="34" charset="0"/>
              <a:buNone/>
              <a:tabLst/>
              <a:defRPr/>
            </a:pPr>
            <a:r>
              <a:rPr kumimoji="0" lang="en-US" b="0" i="0" u="none" strike="noStrike" kern="120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Solutions</a:t>
            </a:r>
          </a:p>
          <a:p>
            <a:pPr marL="228600" marR="0" lvl="0" indent="-228600" algn="l" defTabSz="914400" rtl="0" eaLnBrk="1" fontAlgn="auto" latinLnBrk="0" hangingPunct="1">
              <a:lnSpc>
                <a:spcPct val="90000"/>
              </a:lnSpc>
              <a:spcBef>
                <a:spcPts val="1800"/>
              </a:spcBef>
              <a:spcAft>
                <a:spcPts val="0"/>
              </a:spcAft>
              <a:buClr>
                <a:srgbClr val="555555"/>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State and federal grants to incentivize investment in difficult</a:t>
            </a:r>
            <a:r>
              <a:rPr kumimoji="0" lang="en-US" sz="1800" b="0" i="0" u="none" strike="noStrike" kern="1200" cap="none" spc="0" normalizeH="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 to serve areas</a:t>
            </a:r>
            <a:endParaRPr kumimoji="0" lang="en-US" sz="1800" b="0" i="0" u="none" strike="noStrike" kern="120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800"/>
              </a:spcBef>
              <a:spcAft>
                <a:spcPts val="0"/>
              </a:spcAft>
              <a:buClr>
                <a:srgbClr val="555555"/>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Mapping to define unserved and underserved areas</a:t>
            </a:r>
          </a:p>
          <a:p>
            <a:pPr marL="228600" marR="0" lvl="0" indent="-228600" algn="l" defTabSz="914400" rtl="0" eaLnBrk="1" fontAlgn="auto" latinLnBrk="0" hangingPunct="1">
              <a:lnSpc>
                <a:spcPct val="90000"/>
              </a:lnSpc>
              <a:spcBef>
                <a:spcPts val="1800"/>
              </a:spcBef>
              <a:spcAft>
                <a:spcPts val="0"/>
              </a:spcAft>
              <a:buClr>
                <a:srgbClr val="555555"/>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Rallying communities to engage in</a:t>
            </a:r>
            <a:r>
              <a:rPr kumimoji="0" lang="en-US" sz="1800" b="0" i="0" u="none" strike="noStrike" kern="1200" cap="none" spc="0" normalizeH="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 and </a:t>
            </a:r>
            <a:r>
              <a:rPr kumimoji="0" lang="en-US" sz="1800" b="0" i="0" u="none" strike="noStrike" kern="120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advocate conversation for </a:t>
            </a:r>
          </a:p>
          <a:p>
            <a:pPr lvl="1">
              <a:spcBef>
                <a:spcPts val="600"/>
              </a:spcBef>
              <a:buClr>
                <a:srgbClr val="555555"/>
              </a:buClr>
            </a:pPr>
            <a:r>
              <a:rPr lang="en-US" sz="1600" dirty="0" smtClean="0">
                <a:solidFill>
                  <a:schemeClr val="accent2">
                    <a:lumMod val="75000"/>
                  </a:schemeClr>
                </a:solidFill>
                <a:latin typeface="Calibri" panose="020F0502020204030204" pitchFamily="34" charset="0"/>
                <a:cs typeface="Calibri" panose="020F0502020204030204" pitchFamily="34" charset="0"/>
              </a:rPr>
              <a:t>Speed Tests</a:t>
            </a:r>
          </a:p>
          <a:p>
            <a:pPr lvl="1">
              <a:spcBef>
                <a:spcPts val="600"/>
              </a:spcBef>
              <a:buClr>
                <a:srgbClr val="555555"/>
              </a:buClr>
            </a:pPr>
            <a:r>
              <a:rPr kumimoji="0" lang="en-US" sz="1600" b="0" i="0" u="none" strike="noStrike" kern="120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Broadband Action Teams</a:t>
            </a:r>
          </a:p>
          <a:p>
            <a:pPr marL="228600" marR="0" lvl="0" indent="-228600" algn="l" defTabSz="914400" rtl="0" eaLnBrk="1" fontAlgn="auto" latinLnBrk="0" hangingPunct="1">
              <a:lnSpc>
                <a:spcPct val="90000"/>
              </a:lnSpc>
              <a:spcBef>
                <a:spcPts val="1800"/>
              </a:spcBef>
              <a:spcAft>
                <a:spcPts val="0"/>
              </a:spcAft>
              <a:buClr>
                <a:srgbClr val="555555"/>
              </a:buClr>
              <a:buSzTx/>
              <a:buFont typeface="Arial" panose="020B0604020202020204" pitchFamily="34" charset="0"/>
              <a:buChar char="•"/>
              <a:tabLst/>
              <a:defRPr/>
            </a:pPr>
            <a:r>
              <a:rPr lang="en-US" sz="1800" dirty="0" smtClean="0">
                <a:solidFill>
                  <a:schemeClr val="accent2">
                    <a:lumMod val="75000"/>
                  </a:schemeClr>
                </a:solidFill>
                <a:latin typeface="Calibri" panose="020F0502020204030204" pitchFamily="34" charset="0"/>
                <a:cs typeface="Calibri" panose="020F0502020204030204" pitchFamily="34" charset="0"/>
              </a:rPr>
              <a:t>Digital equity work to ensure affordability, access, and skills</a:t>
            </a:r>
            <a:endParaRPr kumimoji="0" lang="en-US" sz="1800" b="0" i="0" u="none" strike="noStrike" kern="120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endParaRPr>
          </a:p>
        </p:txBody>
      </p:sp>
      <p:cxnSp>
        <p:nvCxnSpPr>
          <p:cNvPr id="13" name="Straight Connector 12"/>
          <p:cNvCxnSpPr/>
          <p:nvPr/>
        </p:nvCxnSpPr>
        <p:spPr>
          <a:xfrm flipH="1" flipV="1">
            <a:off x="5147970" y="2165971"/>
            <a:ext cx="1" cy="3128496"/>
          </a:xfrm>
          <a:prstGeom prst="line">
            <a:avLst/>
          </a:prstGeom>
          <a:ln w="85725" cap="rn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47970" y="5308130"/>
            <a:ext cx="6069328" cy="0"/>
          </a:xfrm>
          <a:prstGeom prst="line">
            <a:avLst/>
          </a:prstGeom>
          <a:ln w="85725" cap="rn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62433" y="4120735"/>
            <a:ext cx="4914752" cy="10528"/>
          </a:xfrm>
          <a:prstGeom prst="line">
            <a:avLst/>
          </a:prstGeom>
          <a:ln w="25400" cap="rnd">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5219125" y="3987272"/>
            <a:ext cx="1320635" cy="4770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555555"/>
              </a:buClr>
              <a:buSzTx/>
              <a:buFont typeface="Arial" panose="020B0604020202020204" pitchFamily="34" charset="0"/>
              <a:buNone/>
              <a:tabLst/>
              <a:defRPr/>
            </a:pPr>
            <a:r>
              <a:rPr kumimoji="0" lang="en-US" sz="1400" b="0" i="1" u="none" strike="noStrike" kern="1200" cap="none" spc="0" normalizeH="0" baseline="0" noProof="0" dirty="0" smtClean="0">
                <a:ln>
                  <a:noFill/>
                </a:ln>
                <a:solidFill>
                  <a:srgbClr val="EA5F14"/>
                </a:solidFill>
                <a:effectLst/>
                <a:uLnTx/>
                <a:uFillTx/>
                <a:latin typeface="Roboto"/>
                <a:ea typeface="+mn-ea"/>
                <a:cs typeface="+mn-cs"/>
              </a:rPr>
              <a:t>Break-Even</a:t>
            </a:r>
          </a:p>
        </p:txBody>
      </p:sp>
    </p:spTree>
    <p:extLst>
      <p:ext uri="{BB962C8B-B14F-4D97-AF65-F5344CB8AC3E}">
        <p14:creationId xmlns:p14="http://schemas.microsoft.com/office/powerpoint/2010/main" val="1548597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 </a:t>
            </a: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4000" dirty="0"/>
              <a:t/>
            </a:r>
            <a:br>
              <a:rPr lang="en-US" sz="4000" dirty="0"/>
            </a:br>
            <a:r>
              <a:rPr lang="en-US" sz="4000" dirty="0"/>
              <a:t/>
            </a:r>
            <a:br>
              <a:rPr lang="en-US" sz="4000" dirty="0"/>
            </a:br>
            <a:r>
              <a:rPr lang="en-US" sz="4000" dirty="0" smtClean="0"/>
              <a:t/>
            </a:r>
            <a:br>
              <a:rPr lang="en-US" sz="4000" dirty="0" smtClean="0"/>
            </a:br>
            <a:r>
              <a:rPr lang="en-US" sz="4000" dirty="0"/>
              <a:t/>
            </a:r>
            <a:br>
              <a:rPr lang="en-US" sz="4000" dirty="0"/>
            </a:br>
            <a:r>
              <a:rPr lang="en-US" sz="4900" dirty="0" smtClean="0"/>
              <a:t>Crowd Sourced Speed Test Survey</a:t>
            </a:r>
            <a:endParaRPr lang="en-US" sz="49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870" y="1696096"/>
            <a:ext cx="8055386" cy="3465808"/>
          </a:xfrm>
        </p:spPr>
      </p:pic>
      <p:sp>
        <p:nvSpPr>
          <p:cNvPr id="3" name="Rectangle 2"/>
          <p:cNvSpPr/>
          <p:nvPr/>
        </p:nvSpPr>
        <p:spPr>
          <a:xfrm>
            <a:off x="500515" y="5357112"/>
            <a:ext cx="11367434" cy="646331"/>
          </a:xfrm>
          <a:prstGeom prst="rect">
            <a:avLst/>
          </a:prstGeom>
        </p:spPr>
        <p:txBody>
          <a:bodyPr wrap="square">
            <a:spAutoFit/>
          </a:bodyPr>
          <a:lstStyle/>
          <a:p>
            <a:r>
              <a:rPr lang="en-US" dirty="0">
                <a:hlinkClick r:id="rId3"/>
              </a:rPr>
              <a:t>https://www.commerce.wa.gov/building-infrastructure/washington-statewide-broadband-act/speedtestsurvey/</a:t>
            </a:r>
            <a:r>
              <a:rPr lang="en-US" dirty="0"/>
              <a:t/>
            </a:r>
            <a:br>
              <a:rPr lang="en-US" dirty="0"/>
            </a:br>
            <a:endParaRPr lang="en-US" dirty="0"/>
          </a:p>
        </p:txBody>
      </p:sp>
    </p:spTree>
    <p:extLst>
      <p:ext uri="{BB962C8B-B14F-4D97-AF65-F5344CB8AC3E}">
        <p14:creationId xmlns:p14="http://schemas.microsoft.com/office/powerpoint/2010/main" val="3254775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81940"/>
            <a:ext cx="10515600" cy="12189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State Broadband Office </a:t>
            </a:r>
          </a:p>
          <a:p>
            <a:r>
              <a:rPr lang="en-US" sz="4000" dirty="0" smtClean="0"/>
              <a:t>Infrastructure </a:t>
            </a:r>
            <a:r>
              <a:rPr lang="en-US" sz="4000" dirty="0" smtClean="0"/>
              <a:t>Funding – Current Status</a:t>
            </a:r>
            <a:endParaRPr lang="en-US" sz="4000" dirty="0"/>
          </a:p>
        </p:txBody>
      </p:sp>
      <p:sp>
        <p:nvSpPr>
          <p:cNvPr id="14" name="Block Arc 13"/>
          <p:cNvSpPr/>
          <p:nvPr/>
        </p:nvSpPr>
        <p:spPr>
          <a:xfrm>
            <a:off x="-4492723" y="801821"/>
            <a:ext cx="6110368" cy="6241938"/>
          </a:xfrm>
          <a:prstGeom prst="blockArc">
            <a:avLst>
              <a:gd name="adj1" fmla="val 18900000"/>
              <a:gd name="adj2" fmla="val 2700000"/>
              <a:gd name="adj3" fmla="val 346"/>
            </a:avLst>
          </a:prstGeom>
          <a:scene3d>
            <a:camera prst="orthographicFront">
              <a:rot lat="0" lon="0" rev="0"/>
            </a:camera>
            <a:lightRig rig="contrasting" dir="t">
              <a:rot lat="0" lon="0" rev="1200000"/>
            </a:lightRig>
          </a:scene3d>
          <a:sp3d z="-110000"/>
        </p:spPr>
        <p:style>
          <a:lnRef idx="2">
            <a:schemeClr val="accent2">
              <a:shade val="60000"/>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334119" y="1983269"/>
            <a:ext cx="10019681" cy="1097283"/>
          </a:xfrm>
          <a:custGeom>
            <a:avLst/>
            <a:gdLst>
              <a:gd name="connsiteX0" fmla="*/ 0 w 9924528"/>
              <a:gd name="connsiteY0" fmla="*/ 0 h 1097283"/>
              <a:gd name="connsiteX1" fmla="*/ 9924528 w 9924528"/>
              <a:gd name="connsiteY1" fmla="*/ 0 h 1097283"/>
              <a:gd name="connsiteX2" fmla="*/ 9924528 w 9924528"/>
              <a:gd name="connsiteY2" fmla="*/ 1097283 h 1097283"/>
              <a:gd name="connsiteX3" fmla="*/ 0 w 9924528"/>
              <a:gd name="connsiteY3" fmla="*/ 1097283 h 1097283"/>
              <a:gd name="connsiteX4" fmla="*/ 0 w 9924528"/>
              <a:gd name="connsiteY4" fmla="*/ 0 h 1097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4528" h="1097283">
                <a:moveTo>
                  <a:pt x="0" y="0"/>
                </a:moveTo>
                <a:lnTo>
                  <a:pt x="9924528" y="0"/>
                </a:lnTo>
                <a:lnTo>
                  <a:pt x="9924528" y="1097283"/>
                </a:lnTo>
                <a:lnTo>
                  <a:pt x="0" y="1097283"/>
                </a:lnTo>
                <a:lnTo>
                  <a:pt x="0" y="0"/>
                </a:lnTo>
                <a:close/>
              </a:path>
            </a:pathLst>
          </a:custGeom>
          <a:ln>
            <a:solidFill>
              <a:schemeClr val="accent2"/>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36007" tIns="43180" rIns="43180" bIns="43180" numCol="1" spcCol="1270" anchor="t" anchorCtr="0">
            <a:noAutofit/>
          </a:bodyPr>
          <a:lstStyle/>
          <a:p>
            <a:pPr lvl="0" algn="l" defTabSz="755650">
              <a:lnSpc>
                <a:spcPct val="90000"/>
              </a:lnSpc>
              <a:spcBef>
                <a:spcPct val="0"/>
              </a:spcBef>
              <a:spcAft>
                <a:spcPct val="35000"/>
              </a:spcAft>
            </a:pPr>
            <a:r>
              <a:rPr lang="en-US" sz="1700" kern="1200" dirty="0" smtClean="0">
                <a:solidFill>
                  <a:schemeClr val="accent6"/>
                </a:solidFill>
              </a:rPr>
              <a:t>Federal Grant Applications </a:t>
            </a:r>
            <a:r>
              <a:rPr lang="en-US" sz="1400" kern="1200" dirty="0" smtClean="0">
                <a:solidFill>
                  <a:schemeClr val="accent6"/>
                </a:solidFill>
              </a:rPr>
              <a:t>(Announcements January 2022)</a:t>
            </a:r>
            <a:endParaRPr lang="en-US" sz="1400" kern="1200" dirty="0">
              <a:solidFill>
                <a:schemeClr val="accent6"/>
              </a:solidFill>
            </a:endParaRPr>
          </a:p>
          <a:p>
            <a:pPr marL="114300" lvl="1" indent="-114300" algn="l" defTabSz="666750">
              <a:lnSpc>
                <a:spcPct val="90000"/>
              </a:lnSpc>
              <a:spcBef>
                <a:spcPct val="0"/>
              </a:spcBef>
              <a:spcAft>
                <a:spcPct val="15000"/>
              </a:spcAft>
              <a:buChar char="••"/>
            </a:pPr>
            <a:r>
              <a:rPr lang="en-US" sz="1500" b="1" kern="1200" dirty="0" smtClean="0"/>
              <a:t>NTIA Broadband Infrastructure - $30M </a:t>
            </a:r>
            <a:r>
              <a:rPr lang="en-US" sz="1500" kern="1200" dirty="0" smtClean="0"/>
              <a:t>SBO application on behalf of 5 local projects.</a:t>
            </a:r>
            <a:endParaRPr lang="en-US" sz="1500" kern="1200" dirty="0"/>
          </a:p>
          <a:p>
            <a:pPr marL="228600" lvl="2" indent="-114300" algn="l" defTabSz="666750">
              <a:lnSpc>
                <a:spcPct val="90000"/>
              </a:lnSpc>
              <a:spcBef>
                <a:spcPct val="0"/>
              </a:spcBef>
              <a:spcAft>
                <a:spcPct val="15000"/>
              </a:spcAft>
              <a:buChar char="••"/>
            </a:pPr>
            <a:r>
              <a:rPr lang="en-US" sz="1500" kern="1200" dirty="0" smtClean="0"/>
              <a:t>Leveraging $4.2M in state funds.</a:t>
            </a:r>
            <a:endParaRPr lang="en-US" sz="1500" kern="1200" dirty="0"/>
          </a:p>
          <a:p>
            <a:pPr marL="114300" lvl="1" indent="-114300" algn="l" defTabSz="666750">
              <a:lnSpc>
                <a:spcPct val="90000"/>
              </a:lnSpc>
              <a:spcBef>
                <a:spcPct val="0"/>
              </a:spcBef>
              <a:spcAft>
                <a:spcPct val="15000"/>
              </a:spcAft>
              <a:buChar char="••"/>
            </a:pPr>
            <a:r>
              <a:rPr lang="en-US" sz="1500" b="1" kern="1200" dirty="0" smtClean="0"/>
              <a:t>NTIA Tribal Connectivity Grants -$133M </a:t>
            </a:r>
            <a:r>
              <a:rPr lang="en-US" sz="1500" b="0" kern="1200" dirty="0" smtClean="0"/>
              <a:t>in</a:t>
            </a:r>
            <a:r>
              <a:rPr lang="en-US" sz="1500" b="1" kern="1200" dirty="0" smtClean="0"/>
              <a:t> </a:t>
            </a:r>
            <a:r>
              <a:rPr lang="en-US" sz="1500" kern="1200" dirty="0" smtClean="0"/>
              <a:t>applications from 13 Tribes.</a:t>
            </a:r>
            <a:endParaRPr lang="en-US" sz="1500" kern="1200" dirty="0"/>
          </a:p>
        </p:txBody>
      </p:sp>
      <p:sp>
        <p:nvSpPr>
          <p:cNvPr id="16" name="Oval 15"/>
          <p:cNvSpPr/>
          <p:nvPr/>
        </p:nvSpPr>
        <p:spPr>
          <a:xfrm>
            <a:off x="812798" y="1952377"/>
            <a:ext cx="1134635" cy="1159066"/>
          </a:xfrm>
          <a:prstGeom prst="ellipse">
            <a:avLst/>
          </a:prstGeom>
          <a:ln>
            <a:solidFill>
              <a:schemeClr val="accent2"/>
            </a:solidFill>
          </a:ln>
          <a:scene3d>
            <a:camera prst="orthographicFront">
              <a:rot lat="0" lon="0" rev="0"/>
            </a:camera>
            <a:lightRig rig="contrasting" dir="t">
              <a:rot lat="0" lon="0" rev="1200000"/>
            </a:lightRig>
          </a:scene3d>
          <a:sp3d z="300000" contourW="12700" prstMaterial="flat">
            <a:bevelT w="177800" h="254000"/>
            <a:bevelB w="152400"/>
          </a:sp3d>
        </p:spPr>
        <p:style>
          <a:lnRef idx="0">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1479209" y="3289615"/>
            <a:ext cx="9870829" cy="1188719"/>
          </a:xfrm>
          <a:custGeom>
            <a:avLst/>
            <a:gdLst>
              <a:gd name="connsiteX0" fmla="*/ 0 w 9828581"/>
              <a:gd name="connsiteY0" fmla="*/ 0 h 1188719"/>
              <a:gd name="connsiteX1" fmla="*/ 9828581 w 9828581"/>
              <a:gd name="connsiteY1" fmla="*/ 0 h 1188719"/>
              <a:gd name="connsiteX2" fmla="*/ 9828581 w 9828581"/>
              <a:gd name="connsiteY2" fmla="*/ 1188719 h 1188719"/>
              <a:gd name="connsiteX3" fmla="*/ 0 w 9828581"/>
              <a:gd name="connsiteY3" fmla="*/ 1188719 h 1188719"/>
              <a:gd name="connsiteX4" fmla="*/ 0 w 9828581"/>
              <a:gd name="connsiteY4" fmla="*/ 0 h 1188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8581" h="1188719">
                <a:moveTo>
                  <a:pt x="0" y="0"/>
                </a:moveTo>
                <a:lnTo>
                  <a:pt x="9828581" y="0"/>
                </a:lnTo>
                <a:lnTo>
                  <a:pt x="9828581" y="1188719"/>
                </a:lnTo>
                <a:lnTo>
                  <a:pt x="0" y="1188719"/>
                </a:lnTo>
                <a:lnTo>
                  <a:pt x="0" y="0"/>
                </a:lnTo>
                <a:close/>
              </a:path>
            </a:pathLst>
          </a:custGeom>
          <a:ln>
            <a:solidFill>
              <a:schemeClr val="accent2"/>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36007" tIns="43180" rIns="43180" bIns="43180" numCol="1" spcCol="1270" anchor="t" anchorCtr="0">
            <a:noAutofit/>
          </a:bodyPr>
          <a:lstStyle/>
          <a:p>
            <a:pPr lvl="0" algn="l" defTabSz="755650">
              <a:lnSpc>
                <a:spcPct val="90000"/>
              </a:lnSpc>
              <a:spcBef>
                <a:spcPct val="0"/>
              </a:spcBef>
              <a:spcAft>
                <a:spcPct val="35000"/>
              </a:spcAft>
            </a:pPr>
            <a:r>
              <a:rPr lang="en-US" sz="1700" kern="1200" dirty="0" smtClean="0">
                <a:solidFill>
                  <a:schemeClr val="accent2"/>
                </a:solidFill>
              </a:rPr>
              <a:t>Infrastructure Acceleration Grants </a:t>
            </a:r>
            <a:r>
              <a:rPr lang="en-US" sz="1400" kern="1200" dirty="0" smtClean="0">
                <a:solidFill>
                  <a:schemeClr val="accent2"/>
                </a:solidFill>
              </a:rPr>
              <a:t>(Announcements January 2022)</a:t>
            </a:r>
            <a:endParaRPr lang="en-US" sz="1400" kern="1200" dirty="0">
              <a:solidFill>
                <a:schemeClr val="accent2"/>
              </a:solidFill>
            </a:endParaRPr>
          </a:p>
          <a:p>
            <a:pPr marL="114300" lvl="1" indent="-114300" algn="l" defTabSz="666750">
              <a:lnSpc>
                <a:spcPct val="90000"/>
              </a:lnSpc>
              <a:spcBef>
                <a:spcPct val="0"/>
              </a:spcBef>
              <a:spcAft>
                <a:spcPct val="15000"/>
              </a:spcAft>
              <a:buChar char="••"/>
            </a:pPr>
            <a:r>
              <a:rPr lang="en-US" sz="1500" b="1" kern="1200" dirty="0" smtClean="0"/>
              <a:t>Two phased approach; Phase 2 applications due November 30.</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Received </a:t>
            </a:r>
            <a:r>
              <a:rPr lang="en-US" sz="1500" b="1" kern="1200" dirty="0" smtClean="0"/>
              <a:t>$321.4M </a:t>
            </a:r>
            <a:r>
              <a:rPr lang="en-US" sz="1500" b="1" kern="1200" dirty="0" smtClean="0"/>
              <a:t>in </a:t>
            </a:r>
            <a:r>
              <a:rPr lang="en-US" sz="1500" b="1" kern="1200" dirty="0" smtClean="0"/>
              <a:t>requests </a:t>
            </a:r>
            <a:r>
              <a:rPr lang="en-US" sz="1500" b="1" kern="1200" dirty="0" smtClean="0"/>
              <a:t>for the $135M available now. </a:t>
            </a:r>
            <a:endParaRPr lang="en-US" sz="1500" b="1" kern="1200" dirty="0"/>
          </a:p>
          <a:p>
            <a:pPr marL="114300" lvl="1" indent="-114300" algn="l" defTabSz="666750">
              <a:lnSpc>
                <a:spcPct val="90000"/>
              </a:lnSpc>
              <a:spcBef>
                <a:spcPct val="0"/>
              </a:spcBef>
              <a:spcAft>
                <a:spcPct val="15000"/>
              </a:spcAft>
              <a:buChar char="••"/>
            </a:pPr>
            <a:r>
              <a:rPr lang="en-US" sz="1500" kern="1200" dirty="0" smtClean="0"/>
              <a:t>Evaluating applications with decisions by first week of </a:t>
            </a:r>
            <a:r>
              <a:rPr lang="en-US" sz="1500" kern="1200" dirty="0" smtClean="0"/>
              <a:t>January.</a:t>
            </a:r>
            <a:endParaRPr lang="en-US" sz="1500" kern="1200" dirty="0"/>
          </a:p>
        </p:txBody>
      </p:sp>
      <p:sp>
        <p:nvSpPr>
          <p:cNvPr id="18" name="Oval 17"/>
          <p:cNvSpPr/>
          <p:nvPr/>
        </p:nvSpPr>
        <p:spPr>
          <a:xfrm>
            <a:off x="1056293" y="3343257"/>
            <a:ext cx="1134635" cy="1159066"/>
          </a:xfrm>
          <a:prstGeom prst="ellipse">
            <a:avLst/>
          </a:prstGeom>
          <a:ln>
            <a:solidFill>
              <a:schemeClr val="accent2"/>
            </a:solidFill>
          </a:ln>
          <a:scene3d>
            <a:camera prst="orthographicFront">
              <a:rot lat="0" lon="0" rev="0"/>
            </a:camera>
            <a:lightRig rig="contrasting" dir="t">
              <a:rot lat="0" lon="0" rev="1200000"/>
            </a:lightRig>
          </a:scene3d>
          <a:sp3d z="300000" contourW="12700" prstMaterial="flat">
            <a:bevelT w="177800" h="254000"/>
            <a:bevelB w="152400"/>
          </a:sp3d>
        </p:spPr>
        <p:style>
          <a:lnRef idx="0">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1628557" y="4674972"/>
            <a:ext cx="9717609" cy="1240803"/>
          </a:xfrm>
          <a:custGeom>
            <a:avLst/>
            <a:gdLst>
              <a:gd name="connsiteX0" fmla="*/ 0 w 9630088"/>
              <a:gd name="connsiteY0" fmla="*/ 0 h 1240803"/>
              <a:gd name="connsiteX1" fmla="*/ 9630088 w 9630088"/>
              <a:gd name="connsiteY1" fmla="*/ 0 h 1240803"/>
              <a:gd name="connsiteX2" fmla="*/ 9630088 w 9630088"/>
              <a:gd name="connsiteY2" fmla="*/ 1240803 h 1240803"/>
              <a:gd name="connsiteX3" fmla="*/ 0 w 9630088"/>
              <a:gd name="connsiteY3" fmla="*/ 1240803 h 1240803"/>
              <a:gd name="connsiteX4" fmla="*/ 0 w 9630088"/>
              <a:gd name="connsiteY4" fmla="*/ 0 h 1240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88" h="1240803">
                <a:moveTo>
                  <a:pt x="0" y="0"/>
                </a:moveTo>
                <a:lnTo>
                  <a:pt x="9630088" y="0"/>
                </a:lnTo>
                <a:lnTo>
                  <a:pt x="9630088" y="1240803"/>
                </a:lnTo>
                <a:lnTo>
                  <a:pt x="0" y="1240803"/>
                </a:lnTo>
                <a:lnTo>
                  <a:pt x="0" y="0"/>
                </a:lnTo>
                <a:close/>
              </a:path>
            </a:pathLst>
          </a:custGeom>
          <a:ln>
            <a:solidFill>
              <a:schemeClr val="accent2"/>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36007" tIns="43180" rIns="43180" bIns="43180" numCol="1" spcCol="1270" anchor="t" anchorCtr="0">
            <a:noAutofit/>
          </a:bodyPr>
          <a:lstStyle/>
          <a:p>
            <a:pPr lvl="0" algn="l" defTabSz="755650">
              <a:lnSpc>
                <a:spcPct val="90000"/>
              </a:lnSpc>
              <a:spcBef>
                <a:spcPct val="0"/>
              </a:spcBef>
              <a:spcAft>
                <a:spcPct val="35000"/>
              </a:spcAft>
            </a:pPr>
            <a:r>
              <a:rPr lang="en-US" sz="1700" kern="1200" dirty="0" smtClean="0">
                <a:solidFill>
                  <a:schemeClr val="accent1"/>
                </a:solidFill>
              </a:rPr>
              <a:t>Matching Grants for Federal Funding Opportunities </a:t>
            </a:r>
            <a:r>
              <a:rPr lang="en-US" sz="1400" kern="1200" dirty="0" smtClean="0">
                <a:solidFill>
                  <a:schemeClr val="accent1"/>
                </a:solidFill>
              </a:rPr>
              <a:t>(November 2021)</a:t>
            </a:r>
            <a:endParaRPr lang="en-US" sz="1400" kern="1200" dirty="0">
              <a:solidFill>
                <a:schemeClr val="accent1"/>
              </a:solidFill>
            </a:endParaRPr>
          </a:p>
          <a:p>
            <a:pPr marL="114300" lvl="1" indent="-114300" algn="l" defTabSz="666750">
              <a:lnSpc>
                <a:spcPct val="90000"/>
              </a:lnSpc>
              <a:spcBef>
                <a:spcPct val="0"/>
              </a:spcBef>
              <a:spcAft>
                <a:spcPct val="15000"/>
              </a:spcAft>
              <a:buChar char="••"/>
            </a:pPr>
            <a:r>
              <a:rPr lang="en-US" sz="1500" b="1" kern="1200" dirty="0" smtClean="0"/>
              <a:t>Grants up to $5M </a:t>
            </a:r>
            <a:r>
              <a:rPr lang="en-US" sz="1500" b="0" kern="1200" dirty="0" smtClean="0"/>
              <a:t>or 25% of federal request.</a:t>
            </a:r>
            <a:endParaRPr lang="en-US" sz="1500" b="0" kern="1200" dirty="0"/>
          </a:p>
          <a:p>
            <a:pPr marL="114300" lvl="1" indent="-114300" algn="l" defTabSz="666750">
              <a:lnSpc>
                <a:spcPct val="90000"/>
              </a:lnSpc>
              <a:spcBef>
                <a:spcPct val="0"/>
              </a:spcBef>
              <a:spcAft>
                <a:spcPct val="15000"/>
              </a:spcAft>
              <a:buChar char="••"/>
            </a:pPr>
            <a:r>
              <a:rPr lang="en-US" sz="1500" b="0" kern="1200" dirty="0" smtClean="0"/>
              <a:t>Open </a:t>
            </a:r>
            <a:r>
              <a:rPr lang="en-US" sz="1500" b="0" i="1" kern="1200" dirty="0" smtClean="0"/>
              <a:t>continuously</a:t>
            </a:r>
            <a:r>
              <a:rPr lang="en-US" sz="1500" b="0" kern="1200" dirty="0" smtClean="0"/>
              <a:t> starting November 29.</a:t>
            </a:r>
            <a:endParaRPr lang="en-US" sz="1500" b="0" kern="1200" dirty="0"/>
          </a:p>
          <a:p>
            <a:pPr marL="114300" lvl="1" indent="-114300" algn="l" defTabSz="666750">
              <a:lnSpc>
                <a:spcPct val="90000"/>
              </a:lnSpc>
              <a:spcBef>
                <a:spcPct val="0"/>
              </a:spcBef>
              <a:spcAft>
                <a:spcPct val="15000"/>
              </a:spcAft>
              <a:buChar char="••"/>
            </a:pPr>
            <a:r>
              <a:rPr lang="en-US" sz="1500" b="0" kern="1200" dirty="0" smtClean="0"/>
              <a:t>First come, first served.</a:t>
            </a:r>
            <a:endParaRPr lang="en-US" sz="1500" b="0" kern="1200" dirty="0"/>
          </a:p>
        </p:txBody>
      </p:sp>
      <p:sp>
        <p:nvSpPr>
          <p:cNvPr id="20" name="Oval 19"/>
          <p:cNvSpPr/>
          <p:nvPr/>
        </p:nvSpPr>
        <p:spPr>
          <a:xfrm>
            <a:off x="812798" y="4734136"/>
            <a:ext cx="1134635" cy="1159066"/>
          </a:xfrm>
          <a:prstGeom prst="ellipse">
            <a:avLst/>
          </a:prstGeom>
          <a:ln>
            <a:solidFill>
              <a:schemeClr val="accent2"/>
            </a:solidFill>
          </a:ln>
          <a:scene3d>
            <a:camera prst="orthographicFront">
              <a:rot lat="0" lon="0" rev="0"/>
            </a:camera>
            <a:lightRig rig="contrasting" dir="t">
              <a:rot lat="0" lon="0" rev="1200000"/>
            </a:lightRig>
          </a:scene3d>
          <a:sp3d z="300000" contourW="12700" prstMaterial="flat">
            <a:bevelT w="177800" h="254000"/>
            <a:bevelB w="152400"/>
          </a:sp3d>
        </p:spPr>
        <p:style>
          <a:lnRef idx="0">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842405" y="2284896"/>
            <a:ext cx="1128206" cy="530915"/>
          </a:xfrm>
          <a:prstGeom prst="rect">
            <a:avLst/>
          </a:prstGeom>
          <a:noFill/>
        </p:spPr>
        <p:txBody>
          <a:bodyPr wrap="square" rtlCol="0">
            <a:spAutoFit/>
          </a:bodyPr>
          <a:lstStyle/>
          <a:p>
            <a:pPr algn="ctr"/>
            <a:r>
              <a:rPr lang="en-US" dirty="0" smtClean="0">
                <a:solidFill>
                  <a:schemeClr val="accent6"/>
                </a:solidFill>
              </a:rPr>
              <a:t>$163M </a:t>
            </a:r>
            <a:r>
              <a:rPr lang="en-US" sz="1050" dirty="0" smtClean="0"/>
              <a:t>Sought;</a:t>
            </a:r>
            <a:endParaRPr lang="en-US" sz="1050" dirty="0"/>
          </a:p>
        </p:txBody>
      </p:sp>
      <p:sp>
        <p:nvSpPr>
          <p:cNvPr id="7" name="TextBox 6"/>
          <p:cNvSpPr txBox="1"/>
          <p:nvPr/>
        </p:nvSpPr>
        <p:spPr>
          <a:xfrm>
            <a:off x="1114097" y="3496049"/>
            <a:ext cx="1129410" cy="692497"/>
          </a:xfrm>
          <a:prstGeom prst="rect">
            <a:avLst/>
          </a:prstGeom>
          <a:noFill/>
        </p:spPr>
        <p:txBody>
          <a:bodyPr wrap="square" rtlCol="0">
            <a:spAutoFit/>
          </a:bodyPr>
          <a:lstStyle/>
          <a:p>
            <a:pPr algn="ctr"/>
            <a:r>
              <a:rPr lang="en-US" dirty="0" smtClean="0">
                <a:solidFill>
                  <a:schemeClr val="accent2"/>
                </a:solidFill>
              </a:rPr>
              <a:t>$276M </a:t>
            </a:r>
            <a:r>
              <a:rPr lang="en-US" sz="1050" dirty="0" smtClean="0"/>
              <a:t>Fall 2021;</a:t>
            </a:r>
            <a:br>
              <a:rPr lang="en-US" sz="1050" dirty="0" smtClean="0"/>
            </a:br>
            <a:r>
              <a:rPr lang="en-US" sz="1050" dirty="0" smtClean="0"/>
              <a:t>Spring 2022</a:t>
            </a:r>
            <a:endParaRPr lang="en-US" sz="1050" dirty="0"/>
          </a:p>
        </p:txBody>
      </p:sp>
      <p:sp>
        <p:nvSpPr>
          <p:cNvPr id="8" name="TextBox 7"/>
          <p:cNvSpPr txBox="1"/>
          <p:nvPr/>
        </p:nvSpPr>
        <p:spPr>
          <a:xfrm>
            <a:off x="842405" y="5023467"/>
            <a:ext cx="1128206" cy="530915"/>
          </a:xfrm>
          <a:prstGeom prst="rect">
            <a:avLst/>
          </a:prstGeom>
          <a:noFill/>
        </p:spPr>
        <p:txBody>
          <a:bodyPr wrap="square" rtlCol="0">
            <a:spAutoFit/>
          </a:bodyPr>
          <a:lstStyle/>
          <a:p>
            <a:pPr algn="ctr"/>
            <a:r>
              <a:rPr lang="en-US" dirty="0" smtClean="0">
                <a:solidFill>
                  <a:schemeClr val="accent1"/>
                </a:solidFill>
              </a:rPr>
              <a:t>$50M</a:t>
            </a:r>
          </a:p>
          <a:p>
            <a:pPr algn="ctr"/>
            <a:r>
              <a:rPr lang="en-US" sz="1050" dirty="0" smtClean="0"/>
              <a:t>Fall 2021</a:t>
            </a:r>
            <a:endParaRPr lang="en-US" sz="1050" dirty="0"/>
          </a:p>
        </p:txBody>
      </p:sp>
    </p:spTree>
    <p:extLst>
      <p:ext uri="{BB962C8B-B14F-4D97-AF65-F5344CB8AC3E}">
        <p14:creationId xmlns:p14="http://schemas.microsoft.com/office/powerpoint/2010/main" val="322571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81940"/>
            <a:ext cx="10515600" cy="12189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State Broadband Office </a:t>
            </a:r>
          </a:p>
          <a:p>
            <a:r>
              <a:rPr lang="en-US" sz="4000" dirty="0" smtClean="0"/>
              <a:t>Infrastructure </a:t>
            </a:r>
            <a:r>
              <a:rPr lang="en-US" sz="4000" dirty="0" smtClean="0"/>
              <a:t>Funding – Future Status</a:t>
            </a:r>
            <a:endParaRPr lang="en-US" sz="4000" dirty="0"/>
          </a:p>
        </p:txBody>
      </p:sp>
      <p:graphicFrame>
        <p:nvGraphicFramePr>
          <p:cNvPr id="5" name="Diagram 4"/>
          <p:cNvGraphicFramePr/>
          <p:nvPr>
            <p:extLst>
              <p:ext uri="{D42A27DB-BD31-4B8C-83A1-F6EECF244321}">
                <p14:modId xmlns:p14="http://schemas.microsoft.com/office/powerpoint/2010/main" val="670474978"/>
              </p:ext>
            </p:extLst>
          </p:nvPr>
        </p:nvGraphicFramePr>
        <p:xfrm>
          <a:off x="838200" y="1598823"/>
          <a:ext cx="10515600" cy="4628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455174" y="3589875"/>
            <a:ext cx="717755" cy="646331"/>
          </a:xfrm>
          <a:prstGeom prst="rect">
            <a:avLst/>
          </a:prstGeom>
          <a:noFill/>
        </p:spPr>
        <p:txBody>
          <a:bodyPr wrap="square" rtlCol="0">
            <a:spAutoFit/>
          </a:bodyPr>
          <a:lstStyle/>
          <a:p>
            <a:pPr algn="ctr"/>
            <a:r>
              <a:rPr lang="en-US" b="1" dirty="0" smtClean="0">
                <a:solidFill>
                  <a:schemeClr val="accent6"/>
                </a:solidFill>
              </a:rPr>
              <a:t>May 2022</a:t>
            </a:r>
            <a:endParaRPr lang="en-US" b="1" dirty="0">
              <a:solidFill>
                <a:schemeClr val="accent6"/>
              </a:solidFill>
            </a:endParaRPr>
          </a:p>
        </p:txBody>
      </p:sp>
      <p:sp>
        <p:nvSpPr>
          <p:cNvPr id="9" name="TextBox 8"/>
          <p:cNvSpPr txBox="1"/>
          <p:nvPr/>
        </p:nvSpPr>
        <p:spPr>
          <a:xfrm>
            <a:off x="1096296" y="2173249"/>
            <a:ext cx="717755" cy="646331"/>
          </a:xfrm>
          <a:prstGeom prst="rect">
            <a:avLst/>
          </a:prstGeom>
          <a:noFill/>
        </p:spPr>
        <p:txBody>
          <a:bodyPr wrap="square" rtlCol="0">
            <a:spAutoFit/>
          </a:bodyPr>
          <a:lstStyle/>
          <a:p>
            <a:pPr algn="ctr"/>
            <a:r>
              <a:rPr lang="en-US" b="1" dirty="0" smtClean="0">
                <a:solidFill>
                  <a:schemeClr val="accent6"/>
                </a:solidFill>
              </a:rPr>
              <a:t>Jan. 2022</a:t>
            </a:r>
            <a:endParaRPr lang="en-US" b="1" dirty="0">
              <a:solidFill>
                <a:schemeClr val="accent6"/>
              </a:solidFill>
            </a:endParaRPr>
          </a:p>
        </p:txBody>
      </p:sp>
      <p:sp>
        <p:nvSpPr>
          <p:cNvPr id="10" name="TextBox 9"/>
          <p:cNvSpPr txBox="1"/>
          <p:nvPr/>
        </p:nvSpPr>
        <p:spPr>
          <a:xfrm>
            <a:off x="1096295" y="4996669"/>
            <a:ext cx="717756" cy="646331"/>
          </a:xfrm>
          <a:prstGeom prst="rect">
            <a:avLst/>
          </a:prstGeom>
          <a:noFill/>
        </p:spPr>
        <p:txBody>
          <a:bodyPr wrap="square" rtlCol="0">
            <a:spAutoFit/>
          </a:bodyPr>
          <a:lstStyle/>
          <a:p>
            <a:pPr algn="ctr"/>
            <a:r>
              <a:rPr lang="en-US" b="1" dirty="0" smtClean="0">
                <a:solidFill>
                  <a:schemeClr val="accent3">
                    <a:lumMod val="75000"/>
                  </a:schemeClr>
                </a:solidFill>
              </a:rPr>
              <a:t>June 2022</a:t>
            </a:r>
            <a:endParaRPr lang="en-US" b="1" dirty="0">
              <a:solidFill>
                <a:schemeClr val="accent3">
                  <a:lumMod val="75000"/>
                </a:schemeClr>
              </a:solidFill>
            </a:endParaRPr>
          </a:p>
        </p:txBody>
      </p:sp>
    </p:spTree>
    <p:extLst>
      <p:ext uri="{BB962C8B-B14F-4D97-AF65-F5344CB8AC3E}">
        <p14:creationId xmlns:p14="http://schemas.microsoft.com/office/powerpoint/2010/main" val="50799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Investment and Jobs Act</a:t>
            </a:r>
            <a:br>
              <a:rPr lang="en-US" dirty="0"/>
            </a:br>
            <a:r>
              <a:rPr lang="en-US" sz="3200" dirty="0" smtClean="0"/>
              <a:t>Digital Equity ~ $2.75 Billion</a:t>
            </a:r>
            <a:endParaRPr lang="en-US" dirty="0"/>
          </a:p>
        </p:txBody>
      </p:sp>
      <p:sp>
        <p:nvSpPr>
          <p:cNvPr id="3" name="Content Placeholder 2"/>
          <p:cNvSpPr>
            <a:spLocks noGrp="1"/>
          </p:cNvSpPr>
          <p:nvPr>
            <p:ph sz="half" idx="1"/>
          </p:nvPr>
        </p:nvSpPr>
        <p:spPr>
          <a:xfrm>
            <a:off x="838199" y="1611312"/>
            <a:ext cx="11123429" cy="4351338"/>
          </a:xfrm>
        </p:spPr>
        <p:txBody>
          <a:bodyPr>
            <a:normAutofit fontScale="92500"/>
          </a:bodyPr>
          <a:lstStyle/>
          <a:p>
            <a:pPr marL="0" indent="0">
              <a:buNone/>
            </a:pPr>
            <a:endParaRPr lang="en-US" dirty="0" smtClean="0">
              <a:latin typeface="Calibri" panose="020F0502020204030204" pitchFamily="34" charset="0"/>
              <a:cs typeface="Calibri" panose="020F0502020204030204" pitchFamily="34" charset="0"/>
            </a:endParaRPr>
          </a:p>
          <a:p>
            <a:pPr marL="0" indent="0">
              <a:buNone/>
            </a:pPr>
            <a:r>
              <a:rPr lang="en-US" b="1" dirty="0" smtClean="0">
                <a:latin typeface="Calibri" panose="020F0502020204030204" pitchFamily="34" charset="0"/>
                <a:cs typeface="Calibri" panose="020F0502020204030204" pitchFamily="34" charset="0"/>
              </a:rPr>
              <a:t>I. State Digital Equity Capacity Grant Program </a:t>
            </a:r>
            <a:r>
              <a:rPr lang="en-US" sz="2000" dirty="0" smtClean="0">
                <a:solidFill>
                  <a:schemeClr val="tx1"/>
                </a:solidFill>
                <a:latin typeface="Calibri" panose="020F0502020204030204" pitchFamily="34" charset="0"/>
                <a:cs typeface="Calibri" panose="020F0502020204030204" pitchFamily="34" charset="0"/>
              </a:rPr>
              <a:t>($1.5 billion)</a:t>
            </a:r>
          </a:p>
          <a:p>
            <a:pPr marL="914400" lvl="1" indent="-457200">
              <a:buFont typeface="+mj-lt"/>
              <a:buAutoNum type="arabicPeriod"/>
            </a:pPr>
            <a:r>
              <a:rPr lang="en-US" dirty="0" smtClean="0">
                <a:latin typeface="Calibri" panose="020F0502020204030204" pitchFamily="34" charset="0"/>
                <a:cs typeface="Calibri" panose="020F0502020204030204" pitchFamily="34" charset="0"/>
              </a:rPr>
              <a:t>Grants to states develop state digital equity plans </a:t>
            </a:r>
            <a:r>
              <a:rPr lang="en-US" sz="2000" dirty="0" smtClean="0">
                <a:latin typeface="Calibri" panose="020F0502020204030204" pitchFamily="34" charset="0"/>
                <a:cs typeface="Calibri" panose="020F0502020204030204" pitchFamily="34" charset="0"/>
              </a:rPr>
              <a:t>($60M in FY 22)</a:t>
            </a:r>
          </a:p>
          <a:p>
            <a:pPr marL="914400" lvl="1" indent="-457200">
              <a:buFont typeface="+mj-lt"/>
              <a:buAutoNum type="arabicPeriod"/>
            </a:pPr>
            <a:r>
              <a:rPr lang="en-US" dirty="0" smtClean="0">
                <a:latin typeface="Calibri" panose="020F0502020204030204" pitchFamily="34" charset="0"/>
                <a:cs typeface="Calibri" panose="020F0502020204030204" pitchFamily="34" charset="0"/>
              </a:rPr>
              <a:t>State Capacity Grants </a:t>
            </a:r>
            <a:r>
              <a:rPr lang="en-US" sz="2000" dirty="0" smtClean="0">
                <a:latin typeface="Calibri" panose="020F0502020204030204" pitchFamily="34" charset="0"/>
                <a:cs typeface="Calibri" panose="020F0502020204030204" pitchFamily="34" charset="0"/>
              </a:rPr>
              <a:t>($1.44B total; $240M in FY22, $300M per year in FY 23-26)</a:t>
            </a:r>
          </a:p>
          <a:p>
            <a:pPr marL="914400" lvl="2" indent="0">
              <a:buNone/>
            </a:pPr>
            <a:r>
              <a:rPr lang="en-US" sz="1600" dirty="0" smtClean="0">
                <a:latin typeface="Calibri" panose="020F0502020204030204" pitchFamily="34" charset="0"/>
                <a:cs typeface="Calibri" panose="020F0502020204030204" pitchFamily="34" charset="0"/>
              </a:rPr>
              <a:t>Formula grants based on overall population, “covered” population, and relative lack of broadband availability and adoption.</a:t>
            </a:r>
          </a:p>
          <a:p>
            <a:pPr marL="457200" lvl="1" indent="0">
              <a:buNone/>
            </a:pPr>
            <a:endParaRPr lang="en-US" dirty="0" smtClean="0">
              <a:latin typeface="Calibri" panose="020F0502020204030204" pitchFamily="34" charset="0"/>
              <a:cs typeface="Calibri" panose="020F0502020204030204" pitchFamily="34" charset="0"/>
            </a:endParaRPr>
          </a:p>
          <a:p>
            <a:pPr marL="0" indent="0">
              <a:buNone/>
            </a:pPr>
            <a:r>
              <a:rPr lang="en-US" b="1" dirty="0" smtClean="0">
                <a:latin typeface="Calibri" panose="020F0502020204030204" pitchFamily="34" charset="0"/>
                <a:cs typeface="Calibri" panose="020F0502020204030204" pitchFamily="34" charset="0"/>
              </a:rPr>
              <a:t>II. Digital Equity Competitive Grant Program </a:t>
            </a:r>
            <a:r>
              <a:rPr lang="en-US" sz="2000" dirty="0">
                <a:solidFill>
                  <a:schemeClr val="tx1"/>
                </a:solidFill>
                <a:latin typeface="Calibri" panose="020F0502020204030204" pitchFamily="34" charset="0"/>
                <a:cs typeface="Calibri" panose="020F0502020204030204" pitchFamily="34" charset="0"/>
              </a:rPr>
              <a:t>($1.25B total; $250M per </a:t>
            </a:r>
            <a:r>
              <a:rPr lang="en-US" sz="2000" dirty="0" smtClean="0">
                <a:solidFill>
                  <a:schemeClr val="tx1"/>
                </a:solidFill>
                <a:latin typeface="Calibri" panose="020F0502020204030204" pitchFamily="34" charset="0"/>
                <a:cs typeface="Calibri" panose="020F0502020204030204" pitchFamily="34" charset="0"/>
              </a:rPr>
              <a:t>year </a:t>
            </a:r>
            <a:r>
              <a:rPr lang="en-US" sz="2000" dirty="0">
                <a:solidFill>
                  <a:schemeClr val="tx1"/>
                </a:solidFill>
                <a:latin typeface="Calibri" panose="020F0502020204030204" pitchFamily="34" charset="0"/>
                <a:cs typeface="Calibri" panose="020F0502020204030204" pitchFamily="34" charset="0"/>
              </a:rPr>
              <a:t>in FY22-26</a:t>
            </a:r>
            <a:r>
              <a:rPr lang="en-US" sz="2000" dirty="0" smtClean="0">
                <a:solidFill>
                  <a:schemeClr val="tx1"/>
                </a:solidFill>
                <a:latin typeface="Calibri" panose="020F0502020204030204" pitchFamily="34" charset="0"/>
                <a:cs typeface="Calibri" panose="020F0502020204030204" pitchFamily="34" charset="0"/>
              </a:rPr>
              <a:t>)</a:t>
            </a:r>
          </a:p>
          <a:p>
            <a:pPr marL="971550" lvl="1" indent="-514350">
              <a:buFont typeface="+mj-lt"/>
              <a:buAutoNum type="arabicPeriod"/>
            </a:pPr>
            <a:r>
              <a:rPr lang="en-US" dirty="0">
                <a:solidFill>
                  <a:schemeClr val="tx1"/>
                </a:solidFill>
                <a:latin typeface="Calibri" panose="020F0502020204030204" pitchFamily="34" charset="0"/>
                <a:cs typeface="Calibri" panose="020F0502020204030204" pitchFamily="34" charset="0"/>
              </a:rPr>
              <a:t>Competitive </a:t>
            </a:r>
            <a:r>
              <a:rPr lang="en-US" dirty="0" smtClean="0">
                <a:solidFill>
                  <a:schemeClr val="tx1"/>
                </a:solidFill>
                <a:latin typeface="Calibri" panose="020F0502020204030204" pitchFamily="34" charset="0"/>
                <a:cs typeface="Calibri" panose="020F0502020204030204" pitchFamily="34" charset="0"/>
              </a:rPr>
              <a:t>grants to coincide with and support the goals of state digital equity capacity grant program.</a:t>
            </a:r>
          </a:p>
          <a:p>
            <a:pPr marL="971550" lvl="1" indent="-514350">
              <a:buFont typeface="+mj-lt"/>
              <a:buAutoNum type="arabicPeriod"/>
            </a:pPr>
            <a:r>
              <a:rPr lang="en-US" dirty="0" smtClean="0">
                <a:latin typeface="Calibri" panose="020F0502020204030204" pitchFamily="34" charset="0"/>
                <a:cs typeface="Calibri" panose="020F0502020204030204" pitchFamily="34" charset="0"/>
              </a:rPr>
              <a:t>Non-federal match of 10% of project costs required, waived in case of financial need.</a:t>
            </a:r>
          </a:p>
          <a:p>
            <a:pPr marL="971550" lvl="1" indent="-514350">
              <a:buFont typeface="+mj-lt"/>
              <a:buAutoNum type="arabicPeriod"/>
            </a:pPr>
            <a:r>
              <a:rPr lang="en-US" dirty="0" smtClean="0">
                <a:solidFill>
                  <a:schemeClr val="tx1"/>
                </a:solidFill>
                <a:latin typeface="Calibri" panose="020F0502020204030204" pitchFamily="34" charset="0"/>
                <a:cs typeface="Calibri" panose="020F0502020204030204" pitchFamily="34" charset="0"/>
              </a:rPr>
              <a:t>5% of available funds each year reserved for Tribes.</a:t>
            </a:r>
            <a:endParaRPr lang="en-US" dirty="0">
              <a:solidFill>
                <a:schemeClr val="tx1"/>
              </a:solidFill>
              <a:latin typeface="Calibri" panose="020F0502020204030204" pitchFamily="34" charset="0"/>
              <a:cs typeface="Calibri" panose="020F0502020204030204" pitchFamily="34" charset="0"/>
            </a:endParaRPr>
          </a:p>
          <a:p>
            <a:pPr marL="0" indent="0">
              <a:buNone/>
            </a:pPr>
            <a:endParaRPr lang="en-US" i="1" dirty="0">
              <a:latin typeface="Calibri" panose="020F0502020204030204" pitchFamily="34" charset="0"/>
              <a:cs typeface="Calibri" panose="020F0502020204030204" pitchFamily="34" charset="0"/>
            </a:endParaRPr>
          </a:p>
          <a:p>
            <a:pPr marL="0" indent="0">
              <a:buNone/>
            </a:pPr>
            <a:endParaRPr lang="en-US" sz="2000" dirty="0">
              <a:solidFill>
                <a:schemeClr val="tx1"/>
              </a:solidFill>
            </a:endParaRPr>
          </a:p>
        </p:txBody>
      </p:sp>
    </p:spTree>
    <p:extLst>
      <p:ext uri="{BB962C8B-B14F-4D97-AF65-F5344CB8AC3E}">
        <p14:creationId xmlns:p14="http://schemas.microsoft.com/office/powerpoint/2010/main" val="549944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Investment and Jobs Act</a:t>
            </a:r>
            <a:br>
              <a:rPr lang="en-US" dirty="0"/>
            </a:br>
            <a:r>
              <a:rPr lang="en-US" sz="3200" dirty="0" smtClean="0"/>
              <a:t>Broadband Deployment ~ $62+ Billion</a:t>
            </a:r>
            <a:endParaRPr lang="en-US" dirty="0"/>
          </a:p>
        </p:txBody>
      </p:sp>
      <p:sp>
        <p:nvSpPr>
          <p:cNvPr id="3" name="Content Placeholder 2"/>
          <p:cNvSpPr>
            <a:spLocks noGrp="1"/>
          </p:cNvSpPr>
          <p:nvPr>
            <p:ph sz="half" idx="1"/>
          </p:nvPr>
        </p:nvSpPr>
        <p:spPr>
          <a:xfrm>
            <a:off x="838199" y="1611311"/>
            <a:ext cx="11123429" cy="4768223"/>
          </a:xfrm>
        </p:spPr>
        <p:txBody>
          <a:bodyPr>
            <a:normAutofit fontScale="32500" lnSpcReduction="20000"/>
          </a:bodyPr>
          <a:lstStyle/>
          <a:p>
            <a:pPr marL="0" indent="0">
              <a:buNone/>
            </a:pPr>
            <a:endParaRPr lang="en-US" dirty="0" smtClean="0">
              <a:latin typeface="Calibri" panose="020F0502020204030204" pitchFamily="34" charset="0"/>
              <a:cs typeface="Calibri" panose="020F0502020204030204" pitchFamily="34" charset="0"/>
            </a:endParaRPr>
          </a:p>
          <a:p>
            <a:pPr marL="0" indent="0">
              <a:buNone/>
            </a:pPr>
            <a:r>
              <a:rPr lang="en-US" sz="5500" b="1" dirty="0" smtClean="0">
                <a:latin typeface="Calibri" panose="020F0502020204030204" pitchFamily="34" charset="0"/>
                <a:cs typeface="Calibri" panose="020F0502020204030204" pitchFamily="34" charset="0"/>
              </a:rPr>
              <a:t>I. Broadband Equity, Access, and Deployment State Grants </a:t>
            </a:r>
            <a:r>
              <a:rPr lang="en-US" sz="4900" dirty="0" smtClean="0">
                <a:solidFill>
                  <a:schemeClr val="tx1"/>
                </a:solidFill>
                <a:latin typeface="Calibri" panose="020F0502020204030204" pitchFamily="34" charset="0"/>
                <a:cs typeface="Calibri" panose="020F0502020204030204" pitchFamily="34" charset="0"/>
              </a:rPr>
              <a:t>($42.45 billion until expended)</a:t>
            </a:r>
          </a:p>
          <a:p>
            <a:pPr marL="914400" lvl="1" indent="-457200">
              <a:buFont typeface="+mj-lt"/>
              <a:buAutoNum type="arabicPeriod"/>
            </a:pPr>
            <a:r>
              <a:rPr lang="en-US" sz="5500" dirty="0" smtClean="0">
                <a:latin typeface="Calibri" panose="020F0502020204030204" pitchFamily="34" charset="0"/>
                <a:cs typeface="Calibri" panose="020F0502020204030204" pitchFamily="34" charset="0"/>
              </a:rPr>
              <a:t>Minimum initial allocations of $100M per state</a:t>
            </a:r>
            <a:endParaRPr lang="en-US" sz="4900" dirty="0" smtClean="0">
              <a:latin typeface="Calibri" panose="020F0502020204030204" pitchFamily="34" charset="0"/>
              <a:cs typeface="Calibri" panose="020F0502020204030204" pitchFamily="34" charset="0"/>
            </a:endParaRPr>
          </a:p>
          <a:p>
            <a:pPr marL="914400" lvl="1" indent="-457200">
              <a:buFont typeface="+mj-lt"/>
              <a:buAutoNum type="arabicPeriod"/>
            </a:pPr>
            <a:r>
              <a:rPr lang="en-US" sz="5500" dirty="0" smtClean="0">
                <a:latin typeface="Calibri" panose="020F0502020204030204" pitchFamily="34" charset="0"/>
                <a:cs typeface="Calibri" panose="020F0502020204030204" pitchFamily="34" charset="0"/>
              </a:rPr>
              <a:t>$4.245B (10%) by share of unserved locations in high-cost areas</a:t>
            </a:r>
          </a:p>
          <a:p>
            <a:pPr marL="914400" lvl="1" indent="-457200">
              <a:buFont typeface="+mj-lt"/>
              <a:buAutoNum type="arabicPeriod"/>
            </a:pPr>
            <a:r>
              <a:rPr lang="en-US" sz="5500" dirty="0" smtClean="0">
                <a:latin typeface="Calibri" panose="020F0502020204030204" pitchFamily="34" charset="0"/>
                <a:cs typeface="Calibri" panose="020F0502020204030204" pitchFamily="34" charset="0"/>
              </a:rPr>
              <a:t>Remaining $32B by share of unserved locations.</a:t>
            </a:r>
          </a:p>
          <a:p>
            <a:pPr marL="457200" lvl="1" indent="0">
              <a:buNone/>
            </a:pPr>
            <a:r>
              <a:rPr lang="en-US" sz="4900" i="1" dirty="0" smtClean="0">
                <a:latin typeface="Calibri" panose="020F0502020204030204" pitchFamily="34" charset="0"/>
                <a:cs typeface="Calibri" panose="020F0502020204030204" pitchFamily="34" charset="0"/>
              </a:rPr>
              <a:t>Formula grants. High-cost and unserved areas to be determined using broadband data maps currently under development by the Federal Communications Commission.</a:t>
            </a:r>
          </a:p>
          <a:p>
            <a:pPr marL="457200" lvl="1" indent="0">
              <a:buNone/>
            </a:pPr>
            <a:endParaRPr lang="en-US" sz="4900" i="1" dirty="0">
              <a:latin typeface="Calibri" panose="020F0502020204030204" pitchFamily="34" charset="0"/>
              <a:cs typeface="Calibri" panose="020F0502020204030204" pitchFamily="34" charset="0"/>
            </a:endParaRPr>
          </a:p>
          <a:p>
            <a:pPr marL="0" indent="0">
              <a:buNone/>
            </a:pPr>
            <a:r>
              <a:rPr lang="en-US" sz="5500" b="1" dirty="0" smtClean="0">
                <a:latin typeface="Calibri" panose="020F0502020204030204" pitchFamily="34" charset="0"/>
                <a:cs typeface="Calibri" panose="020F0502020204030204" pitchFamily="34" charset="0"/>
              </a:rPr>
              <a:t>II. Middle Mile Grants </a:t>
            </a:r>
            <a:r>
              <a:rPr lang="en-US" sz="4900" dirty="0" smtClean="0">
                <a:solidFill>
                  <a:schemeClr val="tx1"/>
                </a:solidFill>
                <a:latin typeface="Calibri" panose="020F0502020204030204" pitchFamily="34" charset="0"/>
                <a:cs typeface="Calibri" panose="020F0502020204030204" pitchFamily="34" charset="0"/>
              </a:rPr>
              <a:t>($1B available through 2026)</a:t>
            </a:r>
          </a:p>
          <a:p>
            <a:pPr marL="914400" lvl="1" indent="-457200">
              <a:buFont typeface="+mj-lt"/>
              <a:buAutoNum type="arabicPeriod"/>
            </a:pPr>
            <a:r>
              <a:rPr lang="en-US" sz="5500" dirty="0" smtClean="0">
                <a:solidFill>
                  <a:schemeClr val="tx1"/>
                </a:solidFill>
                <a:latin typeface="Calibri" panose="020F0502020204030204" pitchFamily="34" charset="0"/>
                <a:cs typeface="Calibri" panose="020F0502020204030204" pitchFamily="34" charset="0"/>
              </a:rPr>
              <a:t>Competitive five year grant program to fund expansion and extension of broadband infrastructure that does not connect directly to end user locations. </a:t>
            </a:r>
          </a:p>
          <a:p>
            <a:pPr marL="914400" lvl="1" indent="-457200">
              <a:buFont typeface="+mj-lt"/>
              <a:buAutoNum type="arabicPeriod"/>
            </a:pPr>
            <a:r>
              <a:rPr lang="en-US" sz="5500" dirty="0" smtClean="0">
                <a:latin typeface="Calibri" panose="020F0502020204030204" pitchFamily="34" charset="0"/>
                <a:cs typeface="Calibri" panose="020F0502020204030204" pitchFamily="34" charset="0"/>
              </a:rPr>
              <a:t>Eligible entities to apply include states, Tribes, companies, utilities, cooperatives, nonprofits, others.</a:t>
            </a:r>
          </a:p>
          <a:p>
            <a:pPr marL="914400" lvl="1" indent="-457200">
              <a:buFont typeface="+mj-lt"/>
              <a:buAutoNum type="arabicPeriod"/>
            </a:pPr>
            <a:endParaRPr lang="en-US" sz="5500" b="1" dirty="0">
              <a:latin typeface="Calibri" panose="020F0502020204030204" pitchFamily="34" charset="0"/>
              <a:cs typeface="Calibri" panose="020F0502020204030204" pitchFamily="34" charset="0"/>
            </a:endParaRPr>
          </a:p>
          <a:p>
            <a:pPr marL="0" lvl="1" indent="0">
              <a:buNone/>
            </a:pPr>
            <a:r>
              <a:rPr lang="en-US" sz="5500" b="1" dirty="0" smtClean="0">
                <a:solidFill>
                  <a:schemeClr val="accent2"/>
                </a:solidFill>
                <a:latin typeface="Calibri" panose="020F0502020204030204" pitchFamily="34" charset="0"/>
                <a:cs typeface="Calibri" panose="020F0502020204030204" pitchFamily="34" charset="0"/>
              </a:rPr>
              <a:t>III</a:t>
            </a:r>
            <a:r>
              <a:rPr lang="en-US" sz="5500" b="1" dirty="0">
                <a:solidFill>
                  <a:schemeClr val="accent2"/>
                </a:solidFill>
                <a:latin typeface="Calibri" panose="020F0502020204030204" pitchFamily="34" charset="0"/>
                <a:cs typeface="Calibri" panose="020F0502020204030204" pitchFamily="34" charset="0"/>
              </a:rPr>
              <a:t>. </a:t>
            </a:r>
            <a:r>
              <a:rPr lang="en-US" sz="5500" b="1" dirty="0" smtClean="0">
                <a:solidFill>
                  <a:schemeClr val="accent2"/>
                </a:solidFill>
                <a:latin typeface="Calibri" panose="020F0502020204030204" pitchFamily="34" charset="0"/>
                <a:cs typeface="Calibri" panose="020F0502020204030204" pitchFamily="34" charset="0"/>
              </a:rPr>
              <a:t>Broadband Affordability and ReConnect </a:t>
            </a:r>
            <a:endParaRPr lang="en-US" sz="5500" dirty="0" smtClean="0">
              <a:latin typeface="Calibri" panose="020F0502020204030204" pitchFamily="34" charset="0"/>
              <a:cs typeface="Calibri" panose="020F0502020204030204" pitchFamily="34" charset="0"/>
            </a:endParaRPr>
          </a:p>
          <a:p>
            <a:pPr marL="914400" lvl="2" indent="-457200">
              <a:spcBef>
                <a:spcPts val="1000"/>
              </a:spcBef>
              <a:buFont typeface="+mj-lt"/>
              <a:buAutoNum type="arabicPeriod"/>
            </a:pPr>
            <a:r>
              <a:rPr lang="en-US" sz="5500" dirty="0" smtClean="0">
                <a:latin typeface="Calibri" panose="020F0502020204030204" pitchFamily="34" charset="0"/>
                <a:cs typeface="Calibri" panose="020F0502020204030204" pitchFamily="34" charset="0"/>
              </a:rPr>
              <a:t>Affordable Connectivity Benefit - renames</a:t>
            </a:r>
            <a:r>
              <a:rPr lang="en-US" sz="5500" dirty="0">
                <a:latin typeface="Calibri" panose="020F0502020204030204" pitchFamily="34" charset="0"/>
                <a:cs typeface="Calibri" panose="020F0502020204030204" pitchFamily="34" charset="0"/>
              </a:rPr>
              <a:t>, extends, modifies EBB </a:t>
            </a:r>
            <a:r>
              <a:rPr lang="en-US" sz="5500" dirty="0" smtClean="0">
                <a:latin typeface="Calibri" panose="020F0502020204030204" pitchFamily="34" charset="0"/>
                <a:cs typeface="Calibri" panose="020F0502020204030204" pitchFamily="34" charset="0"/>
              </a:rPr>
              <a:t>program for $30 mo. benefit.</a:t>
            </a:r>
            <a:r>
              <a:rPr lang="en-US" sz="4900" dirty="0" smtClean="0">
                <a:solidFill>
                  <a:schemeClr val="tx1"/>
                </a:solidFill>
                <a:latin typeface="Calibri" panose="020F0502020204030204" pitchFamily="34" charset="0"/>
                <a:cs typeface="Calibri" panose="020F0502020204030204" pitchFamily="34" charset="0"/>
              </a:rPr>
              <a:t> </a:t>
            </a:r>
            <a:r>
              <a:rPr lang="en-US" sz="4900" dirty="0" smtClean="0">
                <a:latin typeface="Calibri" panose="020F0502020204030204" pitchFamily="34" charset="0"/>
                <a:cs typeface="Calibri" panose="020F0502020204030204" pitchFamily="34" charset="0"/>
              </a:rPr>
              <a:t>($14.2B)</a:t>
            </a:r>
            <a:endParaRPr lang="en-US" sz="4900" dirty="0">
              <a:latin typeface="Calibri" panose="020F0502020204030204" pitchFamily="34" charset="0"/>
              <a:cs typeface="Calibri" panose="020F0502020204030204" pitchFamily="34" charset="0"/>
            </a:endParaRPr>
          </a:p>
          <a:p>
            <a:pPr marL="914400" lvl="2" indent="-457200">
              <a:spcBef>
                <a:spcPts val="1000"/>
              </a:spcBef>
              <a:buFont typeface="+mj-lt"/>
              <a:buAutoNum type="arabicPeriod"/>
            </a:pPr>
            <a:r>
              <a:rPr lang="en-US" sz="5500" dirty="0" smtClean="0">
                <a:latin typeface="Calibri" panose="020F0502020204030204" pitchFamily="34" charset="0"/>
                <a:cs typeface="Calibri" panose="020F0502020204030204" pitchFamily="34" charset="0"/>
              </a:rPr>
              <a:t>Rural area support – support for existing programs at USDA including ReConnect. </a:t>
            </a:r>
            <a:r>
              <a:rPr lang="en-US" sz="4900" dirty="0" smtClean="0">
                <a:latin typeface="Calibri" panose="020F0502020204030204" pitchFamily="34" charset="0"/>
                <a:cs typeface="Calibri" panose="020F0502020204030204" pitchFamily="34" charset="0"/>
              </a:rPr>
              <a:t>($2B)</a:t>
            </a:r>
            <a:endParaRPr lang="en-US" sz="4900" dirty="0">
              <a:latin typeface="Calibri" panose="020F0502020204030204" pitchFamily="34" charset="0"/>
              <a:cs typeface="Calibri" panose="020F0502020204030204" pitchFamily="34" charset="0"/>
            </a:endParaRPr>
          </a:p>
          <a:p>
            <a:pPr marL="514350" indent="-514350">
              <a:buFont typeface="+mj-lt"/>
              <a:buAutoNum type="arabicPeriod"/>
            </a:pPr>
            <a:endParaRPr lang="en-US" sz="4900" dirty="0">
              <a:solidFill>
                <a:schemeClr val="tx1"/>
              </a:solidFill>
              <a:latin typeface="Calibri" panose="020F0502020204030204" pitchFamily="34" charset="0"/>
              <a:cs typeface="Calibri" panose="020F0502020204030204" pitchFamily="34" charset="0"/>
            </a:endParaRPr>
          </a:p>
          <a:p>
            <a:pPr marL="0" indent="0">
              <a:buNone/>
            </a:pPr>
            <a:r>
              <a:rPr lang="en-US" sz="5500" b="1" dirty="0" smtClean="0">
                <a:latin typeface="Calibri" panose="020F0502020204030204" pitchFamily="34" charset="0"/>
                <a:cs typeface="Calibri" panose="020F0502020204030204" pitchFamily="34" charset="0"/>
              </a:rPr>
              <a:t>IV.  Tribal Connectivity Program </a:t>
            </a:r>
            <a:r>
              <a:rPr lang="en-US" sz="4900" dirty="0" smtClean="0">
                <a:solidFill>
                  <a:schemeClr val="tx1"/>
                </a:solidFill>
                <a:latin typeface="Calibri" panose="020F0502020204030204" pitchFamily="34" charset="0"/>
                <a:cs typeface="Calibri" panose="020F0502020204030204" pitchFamily="34" charset="0"/>
              </a:rPr>
              <a:t>(adds $2B)</a:t>
            </a:r>
            <a:endParaRPr lang="en-US" sz="55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591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35" y="281940"/>
            <a:ext cx="10752082" cy="1218948"/>
          </a:xfrm>
        </p:spPr>
        <p:txBody>
          <a:bodyPr>
            <a:normAutofit/>
          </a:bodyPr>
          <a:lstStyle/>
          <a:p>
            <a:pPr algn="ctr"/>
            <a:r>
              <a:rPr lang="en-US" b="1" dirty="0">
                <a:solidFill>
                  <a:schemeClr val="tx1">
                    <a:lumMod val="50000"/>
                  </a:schemeClr>
                </a:solidFill>
              </a:rPr>
              <a:t>Washington State Broadband Office </a:t>
            </a:r>
            <a:br>
              <a:rPr lang="en-US" b="1" dirty="0">
                <a:solidFill>
                  <a:schemeClr val="tx1">
                    <a:lumMod val="50000"/>
                  </a:schemeClr>
                </a:solidFill>
              </a:rPr>
            </a:br>
            <a:r>
              <a:rPr lang="en-US" sz="3600" b="1" dirty="0">
                <a:solidFill>
                  <a:schemeClr val="tx1">
                    <a:lumMod val="50000"/>
                  </a:schemeClr>
                </a:solidFill>
              </a:rPr>
              <a:t>Funding Opportunities </a:t>
            </a:r>
            <a:r>
              <a:rPr lang="en-US" sz="3600" b="1" dirty="0" smtClean="0">
                <a:solidFill>
                  <a:schemeClr val="tx1">
                    <a:lumMod val="50000"/>
                  </a:schemeClr>
                </a:solidFill>
              </a:rPr>
              <a:t>Spring 2022</a:t>
            </a:r>
            <a:endParaRPr lang="en-US" dirty="0"/>
          </a:p>
        </p:txBody>
      </p:sp>
      <p:sp>
        <p:nvSpPr>
          <p:cNvPr id="18" name="Freeform 17"/>
          <p:cNvSpPr/>
          <p:nvPr/>
        </p:nvSpPr>
        <p:spPr>
          <a:xfrm>
            <a:off x="4507663" y="1705497"/>
            <a:ext cx="7111033" cy="1519766"/>
          </a:xfrm>
          <a:custGeom>
            <a:avLst/>
            <a:gdLst>
              <a:gd name="connsiteX0" fmla="*/ 182371 w 1094202"/>
              <a:gd name="connsiteY0" fmla="*/ 0 h 6716845"/>
              <a:gd name="connsiteX1" fmla="*/ 911831 w 1094202"/>
              <a:gd name="connsiteY1" fmla="*/ 0 h 6716845"/>
              <a:gd name="connsiteX2" fmla="*/ 1094202 w 1094202"/>
              <a:gd name="connsiteY2" fmla="*/ 182371 h 6716845"/>
              <a:gd name="connsiteX3" fmla="*/ 1094202 w 1094202"/>
              <a:gd name="connsiteY3" fmla="*/ 6716845 h 6716845"/>
              <a:gd name="connsiteX4" fmla="*/ 1094202 w 1094202"/>
              <a:gd name="connsiteY4" fmla="*/ 6716845 h 6716845"/>
              <a:gd name="connsiteX5" fmla="*/ 0 w 1094202"/>
              <a:gd name="connsiteY5" fmla="*/ 6716845 h 6716845"/>
              <a:gd name="connsiteX6" fmla="*/ 0 w 1094202"/>
              <a:gd name="connsiteY6" fmla="*/ 6716845 h 6716845"/>
              <a:gd name="connsiteX7" fmla="*/ 0 w 1094202"/>
              <a:gd name="connsiteY7" fmla="*/ 182371 h 6716845"/>
              <a:gd name="connsiteX8" fmla="*/ 182371 w 1094202"/>
              <a:gd name="connsiteY8" fmla="*/ 0 h 671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202" h="6716845">
                <a:moveTo>
                  <a:pt x="1094202" y="1119501"/>
                </a:moveTo>
                <a:lnTo>
                  <a:pt x="1094202" y="5597344"/>
                </a:lnTo>
                <a:cubicBezTo>
                  <a:pt x="1094202" y="6215627"/>
                  <a:pt x="1080901" y="6716842"/>
                  <a:pt x="1064493" y="6716842"/>
                </a:cubicBezTo>
                <a:lnTo>
                  <a:pt x="0" y="6716842"/>
                </a:lnTo>
                <a:lnTo>
                  <a:pt x="0" y="6716842"/>
                </a:lnTo>
                <a:lnTo>
                  <a:pt x="0" y="3"/>
                </a:lnTo>
                <a:lnTo>
                  <a:pt x="0" y="3"/>
                </a:lnTo>
                <a:lnTo>
                  <a:pt x="1064493" y="3"/>
                </a:lnTo>
                <a:cubicBezTo>
                  <a:pt x="1080901" y="3"/>
                  <a:pt x="1094202" y="501218"/>
                  <a:pt x="1094202" y="1119501"/>
                </a:cubicBezTo>
                <a:close/>
              </a:path>
            </a:pathLst>
          </a:custGeom>
          <a:solidFill>
            <a:srgbClr val="E5A800">
              <a:alpha val="5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76275" rIns="99135" bIns="76276"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solidFill>
                <a:schemeClr val="tx1"/>
              </a:solidFill>
            </a:endParaRPr>
          </a:p>
        </p:txBody>
      </p:sp>
      <p:sp>
        <p:nvSpPr>
          <p:cNvPr id="19" name="Freeform 18"/>
          <p:cNvSpPr/>
          <p:nvPr/>
        </p:nvSpPr>
        <p:spPr>
          <a:xfrm>
            <a:off x="851032" y="1659523"/>
            <a:ext cx="3729214" cy="1581074"/>
          </a:xfrm>
          <a:custGeom>
            <a:avLst/>
            <a:gdLst>
              <a:gd name="connsiteX0" fmla="*/ 0 w 3778225"/>
              <a:gd name="connsiteY0" fmla="*/ 188201 h 1129184"/>
              <a:gd name="connsiteX1" fmla="*/ 188201 w 3778225"/>
              <a:gd name="connsiteY1" fmla="*/ 0 h 1129184"/>
              <a:gd name="connsiteX2" fmla="*/ 3590024 w 3778225"/>
              <a:gd name="connsiteY2" fmla="*/ 0 h 1129184"/>
              <a:gd name="connsiteX3" fmla="*/ 3778225 w 3778225"/>
              <a:gd name="connsiteY3" fmla="*/ 188201 h 1129184"/>
              <a:gd name="connsiteX4" fmla="*/ 3778225 w 3778225"/>
              <a:gd name="connsiteY4" fmla="*/ 940983 h 1129184"/>
              <a:gd name="connsiteX5" fmla="*/ 3590024 w 3778225"/>
              <a:gd name="connsiteY5" fmla="*/ 1129184 h 1129184"/>
              <a:gd name="connsiteX6" fmla="*/ 188201 w 3778225"/>
              <a:gd name="connsiteY6" fmla="*/ 1129184 h 1129184"/>
              <a:gd name="connsiteX7" fmla="*/ 0 w 3778225"/>
              <a:gd name="connsiteY7" fmla="*/ 940983 h 1129184"/>
              <a:gd name="connsiteX8" fmla="*/ 0 w 3778225"/>
              <a:gd name="connsiteY8" fmla="*/ 188201 h 112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8225" h="1129184">
                <a:moveTo>
                  <a:pt x="0" y="188201"/>
                </a:moveTo>
                <a:cubicBezTo>
                  <a:pt x="0" y="84260"/>
                  <a:pt x="84260" y="0"/>
                  <a:pt x="188201" y="0"/>
                </a:cubicBezTo>
                <a:lnTo>
                  <a:pt x="3590024" y="0"/>
                </a:lnTo>
                <a:cubicBezTo>
                  <a:pt x="3693965" y="0"/>
                  <a:pt x="3778225" y="84260"/>
                  <a:pt x="3778225" y="188201"/>
                </a:cubicBezTo>
                <a:lnTo>
                  <a:pt x="3778225" y="940983"/>
                </a:lnTo>
                <a:cubicBezTo>
                  <a:pt x="3778225" y="1044924"/>
                  <a:pt x="3693965" y="1129184"/>
                  <a:pt x="3590024" y="1129184"/>
                </a:cubicBezTo>
                <a:lnTo>
                  <a:pt x="188201" y="1129184"/>
                </a:lnTo>
                <a:cubicBezTo>
                  <a:pt x="84260" y="1129184"/>
                  <a:pt x="0" y="1044924"/>
                  <a:pt x="0" y="940983"/>
                </a:cubicBezTo>
                <a:lnTo>
                  <a:pt x="0" y="188201"/>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562" tIns="100842" rIns="146562" bIns="100842" numCol="1" spcCol="1270" anchor="ctr" anchorCtr="0">
            <a:noAutofit/>
          </a:bodyPr>
          <a:lstStyle/>
          <a:p>
            <a:pPr lvl="0" algn="ctr" defTabSz="1066800">
              <a:lnSpc>
                <a:spcPct val="90000"/>
              </a:lnSpc>
              <a:spcBef>
                <a:spcPct val="0"/>
              </a:spcBef>
              <a:spcAft>
                <a:spcPct val="35000"/>
              </a:spcAft>
            </a:pPr>
            <a:r>
              <a:rPr lang="en-US" sz="2000" kern="1200" dirty="0" smtClean="0"/>
              <a:t>Matching Grants - </a:t>
            </a:r>
            <a:r>
              <a:rPr lang="en-US" sz="2000" b="1" kern="1200" dirty="0" smtClean="0">
                <a:solidFill>
                  <a:srgbClr val="FFC000"/>
                </a:solidFill>
              </a:rPr>
              <a:t>$</a:t>
            </a:r>
            <a:r>
              <a:rPr lang="en-US" sz="2000" b="1" kern="1200" dirty="0" smtClean="0">
                <a:solidFill>
                  <a:srgbClr val="FFC000"/>
                </a:solidFill>
              </a:rPr>
              <a:t>25M</a:t>
            </a:r>
            <a:endParaRPr lang="en-US" sz="2000" kern="1200" dirty="0"/>
          </a:p>
        </p:txBody>
      </p:sp>
      <p:sp>
        <p:nvSpPr>
          <p:cNvPr id="31" name="Freeform 30"/>
          <p:cNvSpPr/>
          <p:nvPr/>
        </p:nvSpPr>
        <p:spPr>
          <a:xfrm>
            <a:off x="4507663" y="3336967"/>
            <a:ext cx="7113948" cy="1278859"/>
          </a:xfrm>
          <a:custGeom>
            <a:avLst/>
            <a:gdLst>
              <a:gd name="connsiteX0" fmla="*/ 136265 w 817575"/>
              <a:gd name="connsiteY0" fmla="*/ 0 h 6729984"/>
              <a:gd name="connsiteX1" fmla="*/ 681310 w 817575"/>
              <a:gd name="connsiteY1" fmla="*/ 0 h 6729984"/>
              <a:gd name="connsiteX2" fmla="*/ 817575 w 817575"/>
              <a:gd name="connsiteY2" fmla="*/ 136265 h 6729984"/>
              <a:gd name="connsiteX3" fmla="*/ 817575 w 817575"/>
              <a:gd name="connsiteY3" fmla="*/ 6729984 h 6729984"/>
              <a:gd name="connsiteX4" fmla="*/ 817575 w 817575"/>
              <a:gd name="connsiteY4" fmla="*/ 6729984 h 6729984"/>
              <a:gd name="connsiteX5" fmla="*/ 0 w 817575"/>
              <a:gd name="connsiteY5" fmla="*/ 6729984 h 6729984"/>
              <a:gd name="connsiteX6" fmla="*/ 0 w 817575"/>
              <a:gd name="connsiteY6" fmla="*/ 6729984 h 6729984"/>
              <a:gd name="connsiteX7" fmla="*/ 0 w 817575"/>
              <a:gd name="connsiteY7" fmla="*/ 136265 h 6729984"/>
              <a:gd name="connsiteX8" fmla="*/ 136265 w 817575"/>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575" h="6729984">
                <a:moveTo>
                  <a:pt x="817575" y="1121687"/>
                </a:moveTo>
                <a:lnTo>
                  <a:pt x="817575" y="5608297"/>
                </a:lnTo>
                <a:cubicBezTo>
                  <a:pt x="817575" y="6227785"/>
                  <a:pt x="810164" y="6729980"/>
                  <a:pt x="801021" y="6729980"/>
                </a:cubicBezTo>
                <a:lnTo>
                  <a:pt x="0" y="6729980"/>
                </a:lnTo>
                <a:lnTo>
                  <a:pt x="0" y="6729980"/>
                </a:lnTo>
                <a:lnTo>
                  <a:pt x="0" y="4"/>
                </a:lnTo>
                <a:lnTo>
                  <a:pt x="0" y="4"/>
                </a:lnTo>
                <a:lnTo>
                  <a:pt x="801021" y="4"/>
                </a:lnTo>
                <a:cubicBezTo>
                  <a:pt x="810164" y="4"/>
                  <a:pt x="817575" y="502199"/>
                  <a:pt x="817575" y="1121687"/>
                </a:cubicBezTo>
                <a:close/>
              </a:path>
            </a:pathLst>
          </a:custGeom>
          <a:solidFill>
            <a:srgbClr val="E5A800">
              <a:alpha val="5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62771" rIns="85631" bIns="62772"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p:txBody>
      </p:sp>
      <p:sp>
        <p:nvSpPr>
          <p:cNvPr id="32" name="Freeform 31"/>
          <p:cNvSpPr/>
          <p:nvPr/>
        </p:nvSpPr>
        <p:spPr>
          <a:xfrm>
            <a:off x="850207" y="4654179"/>
            <a:ext cx="3752502" cy="1429788"/>
          </a:xfrm>
          <a:custGeom>
            <a:avLst/>
            <a:gdLst>
              <a:gd name="connsiteX0" fmla="*/ 0 w 3785616"/>
              <a:gd name="connsiteY0" fmla="*/ 170332 h 1021969"/>
              <a:gd name="connsiteX1" fmla="*/ 170332 w 3785616"/>
              <a:gd name="connsiteY1" fmla="*/ 0 h 1021969"/>
              <a:gd name="connsiteX2" fmla="*/ 3615284 w 3785616"/>
              <a:gd name="connsiteY2" fmla="*/ 0 h 1021969"/>
              <a:gd name="connsiteX3" fmla="*/ 3785616 w 3785616"/>
              <a:gd name="connsiteY3" fmla="*/ 170332 h 1021969"/>
              <a:gd name="connsiteX4" fmla="*/ 3785616 w 3785616"/>
              <a:gd name="connsiteY4" fmla="*/ 851637 h 1021969"/>
              <a:gd name="connsiteX5" fmla="*/ 3615284 w 3785616"/>
              <a:gd name="connsiteY5" fmla="*/ 1021969 h 1021969"/>
              <a:gd name="connsiteX6" fmla="*/ 170332 w 3785616"/>
              <a:gd name="connsiteY6" fmla="*/ 1021969 h 1021969"/>
              <a:gd name="connsiteX7" fmla="*/ 0 w 3785616"/>
              <a:gd name="connsiteY7" fmla="*/ 851637 h 1021969"/>
              <a:gd name="connsiteX8" fmla="*/ 0 w 3785616"/>
              <a:gd name="connsiteY8" fmla="*/ 170332 h 102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021969">
                <a:moveTo>
                  <a:pt x="0" y="170332"/>
                </a:moveTo>
                <a:cubicBezTo>
                  <a:pt x="0" y="76260"/>
                  <a:pt x="76260" y="0"/>
                  <a:pt x="170332" y="0"/>
                </a:cubicBezTo>
                <a:lnTo>
                  <a:pt x="3615284" y="0"/>
                </a:lnTo>
                <a:cubicBezTo>
                  <a:pt x="3709356" y="0"/>
                  <a:pt x="3785616" y="76260"/>
                  <a:pt x="3785616" y="170332"/>
                </a:cubicBezTo>
                <a:lnTo>
                  <a:pt x="3785616" y="851637"/>
                </a:lnTo>
                <a:cubicBezTo>
                  <a:pt x="3785616" y="945709"/>
                  <a:pt x="3709356" y="1021969"/>
                  <a:pt x="3615284" y="1021969"/>
                </a:cubicBezTo>
                <a:lnTo>
                  <a:pt x="170332" y="1021969"/>
                </a:lnTo>
                <a:cubicBezTo>
                  <a:pt x="76260" y="1021969"/>
                  <a:pt x="0" y="945709"/>
                  <a:pt x="0" y="851637"/>
                </a:cubicBezTo>
                <a:lnTo>
                  <a:pt x="0" y="170332"/>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328" tIns="95608" rIns="141328" bIns="95608" numCol="1" spcCol="1270" anchor="ctr" anchorCtr="0">
            <a:noAutofit/>
          </a:bodyPr>
          <a:lstStyle/>
          <a:p>
            <a:pPr lvl="0" algn="ctr" defTabSz="1066800">
              <a:lnSpc>
                <a:spcPct val="90000"/>
              </a:lnSpc>
              <a:spcBef>
                <a:spcPct val="0"/>
              </a:spcBef>
              <a:spcAft>
                <a:spcPct val="35000"/>
              </a:spcAft>
            </a:pPr>
            <a:r>
              <a:rPr lang="en-US" sz="2000" kern="1200" dirty="0" smtClean="0"/>
              <a:t>2022 Washington State Supplemental Budget;</a:t>
            </a:r>
          </a:p>
          <a:p>
            <a:pPr lvl="0" algn="ctr" defTabSz="1066800">
              <a:lnSpc>
                <a:spcPct val="90000"/>
              </a:lnSpc>
              <a:spcBef>
                <a:spcPct val="0"/>
              </a:spcBef>
              <a:spcAft>
                <a:spcPct val="35000"/>
              </a:spcAft>
            </a:pPr>
            <a:r>
              <a:rPr lang="en-US" sz="2000" kern="1200" dirty="0" smtClean="0"/>
              <a:t>Federal IIJA</a:t>
            </a:r>
          </a:p>
          <a:p>
            <a:pPr lvl="0" algn="ctr" defTabSz="1066800">
              <a:lnSpc>
                <a:spcPct val="90000"/>
              </a:lnSpc>
              <a:spcBef>
                <a:spcPct val="0"/>
              </a:spcBef>
              <a:spcAft>
                <a:spcPct val="35000"/>
              </a:spcAft>
            </a:pPr>
            <a:r>
              <a:rPr lang="en-US" sz="2000" b="1" kern="1200" dirty="0" smtClean="0">
                <a:solidFill>
                  <a:srgbClr val="92D050"/>
                </a:solidFill>
              </a:rPr>
              <a:t>$TBD</a:t>
            </a:r>
            <a:endParaRPr lang="en-US" sz="2000" b="1" kern="1200" dirty="0">
              <a:solidFill>
                <a:srgbClr val="92D050"/>
              </a:solidFill>
            </a:endParaRPr>
          </a:p>
        </p:txBody>
      </p:sp>
      <p:sp>
        <p:nvSpPr>
          <p:cNvPr id="33" name="Freeform 32"/>
          <p:cNvSpPr/>
          <p:nvPr/>
        </p:nvSpPr>
        <p:spPr>
          <a:xfrm>
            <a:off x="851031" y="3245193"/>
            <a:ext cx="3752502" cy="1390563"/>
          </a:xfrm>
          <a:custGeom>
            <a:avLst/>
            <a:gdLst>
              <a:gd name="connsiteX0" fmla="*/ 0 w 3785616"/>
              <a:gd name="connsiteY0" fmla="*/ 170332 h 1021969"/>
              <a:gd name="connsiteX1" fmla="*/ 170332 w 3785616"/>
              <a:gd name="connsiteY1" fmla="*/ 0 h 1021969"/>
              <a:gd name="connsiteX2" fmla="*/ 3615284 w 3785616"/>
              <a:gd name="connsiteY2" fmla="*/ 0 h 1021969"/>
              <a:gd name="connsiteX3" fmla="*/ 3785616 w 3785616"/>
              <a:gd name="connsiteY3" fmla="*/ 170332 h 1021969"/>
              <a:gd name="connsiteX4" fmla="*/ 3785616 w 3785616"/>
              <a:gd name="connsiteY4" fmla="*/ 851637 h 1021969"/>
              <a:gd name="connsiteX5" fmla="*/ 3615284 w 3785616"/>
              <a:gd name="connsiteY5" fmla="*/ 1021969 h 1021969"/>
              <a:gd name="connsiteX6" fmla="*/ 170332 w 3785616"/>
              <a:gd name="connsiteY6" fmla="*/ 1021969 h 1021969"/>
              <a:gd name="connsiteX7" fmla="*/ 0 w 3785616"/>
              <a:gd name="connsiteY7" fmla="*/ 851637 h 1021969"/>
              <a:gd name="connsiteX8" fmla="*/ 0 w 3785616"/>
              <a:gd name="connsiteY8" fmla="*/ 170332 h 102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021969">
                <a:moveTo>
                  <a:pt x="0" y="170332"/>
                </a:moveTo>
                <a:cubicBezTo>
                  <a:pt x="0" y="76260"/>
                  <a:pt x="76260" y="0"/>
                  <a:pt x="170332" y="0"/>
                </a:cubicBezTo>
                <a:lnTo>
                  <a:pt x="3615284" y="0"/>
                </a:lnTo>
                <a:cubicBezTo>
                  <a:pt x="3709356" y="0"/>
                  <a:pt x="3785616" y="76260"/>
                  <a:pt x="3785616" y="170332"/>
                </a:cubicBezTo>
                <a:lnTo>
                  <a:pt x="3785616" y="851637"/>
                </a:lnTo>
                <a:cubicBezTo>
                  <a:pt x="3785616" y="945709"/>
                  <a:pt x="3709356" y="1021969"/>
                  <a:pt x="3615284" y="1021969"/>
                </a:cubicBezTo>
                <a:lnTo>
                  <a:pt x="170332" y="1021969"/>
                </a:lnTo>
                <a:cubicBezTo>
                  <a:pt x="76260" y="1021969"/>
                  <a:pt x="0" y="945709"/>
                  <a:pt x="0" y="851637"/>
                </a:cubicBezTo>
                <a:lnTo>
                  <a:pt x="0" y="170332"/>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328" tIns="95608" rIns="141328" bIns="95608" numCol="1" spcCol="1270" anchor="ctr" anchorCtr="0">
            <a:noAutofit/>
          </a:bodyPr>
          <a:lstStyle/>
          <a:p>
            <a:pPr lvl="0" algn="ctr" defTabSz="1066800">
              <a:lnSpc>
                <a:spcPct val="90000"/>
              </a:lnSpc>
              <a:spcBef>
                <a:spcPct val="0"/>
              </a:spcBef>
              <a:spcAft>
                <a:spcPct val="35000"/>
              </a:spcAft>
            </a:pPr>
            <a:r>
              <a:rPr lang="en-US" sz="2000" dirty="0" smtClean="0"/>
              <a:t>Infrastructure Acceleration</a:t>
            </a:r>
          </a:p>
          <a:p>
            <a:pPr lvl="0" algn="ctr" defTabSz="1066800">
              <a:lnSpc>
                <a:spcPct val="90000"/>
              </a:lnSpc>
              <a:spcBef>
                <a:spcPct val="0"/>
              </a:spcBef>
              <a:spcAft>
                <a:spcPct val="35000"/>
              </a:spcAft>
            </a:pPr>
            <a:r>
              <a:rPr lang="en-US" sz="2000" dirty="0" smtClean="0"/>
              <a:t>Grants -</a:t>
            </a:r>
            <a:r>
              <a:rPr lang="en-US" sz="2000" kern="1200" dirty="0" smtClean="0"/>
              <a:t> </a:t>
            </a:r>
            <a:r>
              <a:rPr lang="en-US" sz="2000" b="1" kern="1200" dirty="0" smtClean="0">
                <a:solidFill>
                  <a:srgbClr val="FFC000"/>
                </a:solidFill>
              </a:rPr>
              <a:t>$135M</a:t>
            </a:r>
          </a:p>
          <a:p>
            <a:pPr lvl="0" algn="ctr" defTabSz="1066800">
              <a:lnSpc>
                <a:spcPct val="90000"/>
              </a:lnSpc>
              <a:spcBef>
                <a:spcPct val="0"/>
              </a:spcBef>
              <a:spcAft>
                <a:spcPct val="35000"/>
              </a:spcAft>
            </a:pPr>
            <a:r>
              <a:rPr lang="en-US" sz="2000" dirty="0" smtClean="0"/>
              <a:t>(Round </a:t>
            </a:r>
            <a:r>
              <a:rPr lang="en-US" sz="2000" dirty="0" smtClean="0"/>
              <a:t>2 </a:t>
            </a:r>
            <a:r>
              <a:rPr lang="en-US" sz="2000" dirty="0" smtClean="0"/>
              <a:t>of 2)</a:t>
            </a:r>
            <a:r>
              <a:rPr lang="en-US" sz="2000" kern="1200" dirty="0" smtClean="0"/>
              <a:t> </a:t>
            </a:r>
            <a:endParaRPr lang="en-US" sz="2000" kern="1200" dirty="0"/>
          </a:p>
        </p:txBody>
      </p:sp>
      <p:sp>
        <p:nvSpPr>
          <p:cNvPr id="34" name="Rectangle 33"/>
          <p:cNvSpPr/>
          <p:nvPr/>
        </p:nvSpPr>
        <p:spPr>
          <a:xfrm>
            <a:off x="4580246" y="1852828"/>
            <a:ext cx="7041365" cy="1274195"/>
          </a:xfrm>
          <a:prstGeom prst="rect">
            <a:avLst/>
          </a:prstGeom>
        </p:spPr>
        <p:txBody>
          <a:bodyPr wrap="square">
            <a:spAutoFit/>
          </a:bodyPr>
          <a:lstStyle/>
          <a:p>
            <a:pPr marL="114300" lvl="1" indent="-114300" defTabSz="533400">
              <a:lnSpc>
                <a:spcPct val="90000"/>
              </a:lnSpc>
              <a:spcBef>
                <a:spcPct val="0"/>
              </a:spcBef>
              <a:spcAft>
                <a:spcPct val="15000"/>
              </a:spcAft>
              <a:buChar char="••"/>
            </a:pPr>
            <a:r>
              <a:rPr lang="en-US" sz="1600" b="1" dirty="0">
                <a:solidFill>
                  <a:schemeClr val="tx1">
                    <a:lumMod val="50000"/>
                  </a:schemeClr>
                </a:solidFill>
              </a:rPr>
              <a:t>M</a:t>
            </a:r>
            <a:r>
              <a:rPr lang="en-US" sz="1600" b="1" dirty="0" smtClean="0">
                <a:solidFill>
                  <a:schemeClr val="tx1">
                    <a:lumMod val="50000"/>
                  </a:schemeClr>
                </a:solidFill>
              </a:rPr>
              <a:t>atching </a:t>
            </a:r>
            <a:r>
              <a:rPr lang="en-US" sz="1600" b="1" dirty="0">
                <a:solidFill>
                  <a:schemeClr val="tx1">
                    <a:lumMod val="50000"/>
                  </a:schemeClr>
                </a:solidFill>
              </a:rPr>
              <a:t>funds for local partners who are applying for federal broadband infrastructure funding (grants or loans</a:t>
            </a:r>
            <a:r>
              <a:rPr lang="en-US" sz="1600" b="1" dirty="0" smtClean="0">
                <a:solidFill>
                  <a:schemeClr val="tx1">
                    <a:lumMod val="50000"/>
                  </a:schemeClr>
                </a:solidFill>
              </a:rPr>
              <a:t>)</a:t>
            </a:r>
            <a:endParaRPr lang="en-US" sz="1600" b="1" dirty="0">
              <a:solidFill>
                <a:schemeClr val="tx1">
                  <a:lumMod val="50000"/>
                </a:schemeClr>
              </a:solidFill>
            </a:endParaRPr>
          </a:p>
          <a:p>
            <a:pPr marL="114300" lvl="1" indent="-114300" defTabSz="533400">
              <a:lnSpc>
                <a:spcPct val="90000"/>
              </a:lnSpc>
              <a:spcBef>
                <a:spcPct val="0"/>
              </a:spcBef>
              <a:spcAft>
                <a:spcPct val="15000"/>
              </a:spcAft>
              <a:buChar char="••"/>
            </a:pPr>
            <a:r>
              <a:rPr lang="en-US" sz="1600" b="1" dirty="0" smtClean="0">
                <a:solidFill>
                  <a:schemeClr val="tx1">
                    <a:lumMod val="50000"/>
                  </a:schemeClr>
                </a:solidFill>
              </a:rPr>
              <a:t>&lt;$</a:t>
            </a:r>
            <a:r>
              <a:rPr lang="en-US" sz="1600" b="1" dirty="0" smtClean="0">
                <a:solidFill>
                  <a:schemeClr val="tx1">
                    <a:lumMod val="50000"/>
                  </a:schemeClr>
                </a:solidFill>
              </a:rPr>
              <a:t>5M or 25% of federal request, whichever is less</a:t>
            </a:r>
          </a:p>
          <a:p>
            <a:pPr marL="114300" lvl="1" indent="-114300" defTabSz="533400">
              <a:lnSpc>
                <a:spcPct val="90000"/>
              </a:lnSpc>
              <a:spcBef>
                <a:spcPct val="0"/>
              </a:spcBef>
              <a:spcAft>
                <a:spcPct val="15000"/>
              </a:spcAft>
              <a:buChar char="••"/>
            </a:pPr>
            <a:r>
              <a:rPr lang="en-US" sz="1600" b="1" dirty="0" smtClean="0">
                <a:solidFill>
                  <a:schemeClr val="tx1">
                    <a:lumMod val="50000"/>
                  </a:schemeClr>
                </a:solidFill>
              </a:rPr>
              <a:t>Priority for projects that have received funding from CERB or PWB for previous phase of same project or related project.</a:t>
            </a:r>
            <a:endParaRPr lang="en-US" sz="1600" b="1" dirty="0">
              <a:solidFill>
                <a:schemeClr val="tx1">
                  <a:lumMod val="50000"/>
                </a:schemeClr>
              </a:solidFill>
            </a:endParaRPr>
          </a:p>
        </p:txBody>
      </p:sp>
      <p:sp>
        <p:nvSpPr>
          <p:cNvPr id="37" name="Freeform 36"/>
          <p:cNvSpPr/>
          <p:nvPr/>
        </p:nvSpPr>
        <p:spPr>
          <a:xfrm>
            <a:off x="4556546" y="4721315"/>
            <a:ext cx="7113948" cy="1317751"/>
          </a:xfrm>
          <a:custGeom>
            <a:avLst/>
            <a:gdLst>
              <a:gd name="connsiteX0" fmla="*/ 136265 w 817575"/>
              <a:gd name="connsiteY0" fmla="*/ 0 h 6729984"/>
              <a:gd name="connsiteX1" fmla="*/ 681310 w 817575"/>
              <a:gd name="connsiteY1" fmla="*/ 0 h 6729984"/>
              <a:gd name="connsiteX2" fmla="*/ 817575 w 817575"/>
              <a:gd name="connsiteY2" fmla="*/ 136265 h 6729984"/>
              <a:gd name="connsiteX3" fmla="*/ 817575 w 817575"/>
              <a:gd name="connsiteY3" fmla="*/ 6729984 h 6729984"/>
              <a:gd name="connsiteX4" fmla="*/ 817575 w 817575"/>
              <a:gd name="connsiteY4" fmla="*/ 6729984 h 6729984"/>
              <a:gd name="connsiteX5" fmla="*/ 0 w 817575"/>
              <a:gd name="connsiteY5" fmla="*/ 6729984 h 6729984"/>
              <a:gd name="connsiteX6" fmla="*/ 0 w 817575"/>
              <a:gd name="connsiteY6" fmla="*/ 6729984 h 6729984"/>
              <a:gd name="connsiteX7" fmla="*/ 0 w 817575"/>
              <a:gd name="connsiteY7" fmla="*/ 136265 h 6729984"/>
              <a:gd name="connsiteX8" fmla="*/ 136265 w 817575"/>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575" h="6729984">
                <a:moveTo>
                  <a:pt x="817575" y="1121687"/>
                </a:moveTo>
                <a:lnTo>
                  <a:pt x="817575" y="5608297"/>
                </a:lnTo>
                <a:cubicBezTo>
                  <a:pt x="817575" y="6227785"/>
                  <a:pt x="810164" y="6729980"/>
                  <a:pt x="801021" y="6729980"/>
                </a:cubicBezTo>
                <a:lnTo>
                  <a:pt x="0" y="6729980"/>
                </a:lnTo>
                <a:lnTo>
                  <a:pt x="0" y="6729980"/>
                </a:lnTo>
                <a:lnTo>
                  <a:pt x="0" y="4"/>
                </a:lnTo>
                <a:lnTo>
                  <a:pt x="0" y="4"/>
                </a:lnTo>
                <a:lnTo>
                  <a:pt x="801021" y="4"/>
                </a:lnTo>
                <a:cubicBezTo>
                  <a:pt x="810164" y="4"/>
                  <a:pt x="817575" y="502199"/>
                  <a:pt x="817575" y="1121687"/>
                </a:cubicBezTo>
                <a:close/>
              </a:path>
            </a:pathLst>
          </a:custGeom>
          <a:solidFill>
            <a:schemeClr val="accent3"/>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62771" rIns="85631" bIns="62772"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p:txBody>
      </p:sp>
      <p:sp>
        <p:nvSpPr>
          <p:cNvPr id="36" name="Rectangle 35"/>
          <p:cNvSpPr/>
          <p:nvPr/>
        </p:nvSpPr>
        <p:spPr>
          <a:xfrm>
            <a:off x="4648871" y="3445815"/>
            <a:ext cx="6607708" cy="1292662"/>
          </a:xfrm>
          <a:prstGeom prst="rect">
            <a:avLst/>
          </a:prstGeom>
        </p:spPr>
        <p:txBody>
          <a:bodyPr wrap="square">
            <a:spAutoFit/>
          </a:bodyPr>
          <a:lstStyle/>
          <a:p>
            <a:pPr marL="171450" lvl="0" indent="-171450">
              <a:buFont typeface="Arial" panose="020B0604020202020204" pitchFamily="34" charset="0"/>
              <a:buChar char="•"/>
            </a:pPr>
            <a:r>
              <a:rPr lang="en-US" sz="1600" b="1" dirty="0" smtClean="0">
                <a:solidFill>
                  <a:schemeClr val="tx1">
                    <a:lumMod val="50000"/>
                  </a:schemeClr>
                </a:solidFill>
              </a:rPr>
              <a:t>Maximum Amount  TBD (</a:t>
            </a:r>
            <a:r>
              <a:rPr lang="en-US" sz="1600" b="1" i="1" dirty="0" smtClean="0">
                <a:solidFill>
                  <a:schemeClr val="tx1">
                    <a:lumMod val="50000"/>
                  </a:schemeClr>
                </a:solidFill>
              </a:rPr>
              <a:t>informed by feedback from Fall 2021)</a:t>
            </a:r>
          </a:p>
          <a:p>
            <a:pPr marL="171450" lvl="0" indent="-171450">
              <a:buFont typeface="Arial" panose="020B0604020202020204" pitchFamily="34" charset="0"/>
              <a:buChar char="•"/>
            </a:pPr>
            <a:r>
              <a:rPr lang="en-US" sz="1600" b="1" i="1" dirty="0" smtClean="0">
                <a:solidFill>
                  <a:schemeClr val="tx1">
                    <a:lumMod val="50000"/>
                  </a:schemeClr>
                </a:solidFill>
              </a:rPr>
              <a:t>Opening May 2022</a:t>
            </a:r>
          </a:p>
          <a:p>
            <a:pPr marL="171450" lvl="0" indent="-171450">
              <a:buFont typeface="Arial" panose="020B0604020202020204" pitchFamily="34" charset="0"/>
              <a:buChar char="•"/>
            </a:pPr>
            <a:r>
              <a:rPr lang="en-US" sz="1600" b="1" i="1" dirty="0" smtClean="0">
                <a:solidFill>
                  <a:schemeClr val="tx1">
                    <a:lumMod val="50000"/>
                  </a:schemeClr>
                </a:solidFill>
              </a:rPr>
              <a:t>Look for more information starting in March 2022</a:t>
            </a:r>
          </a:p>
          <a:p>
            <a:pPr marL="171450" lvl="0" indent="-171450">
              <a:buFont typeface="Arial" panose="020B0604020202020204" pitchFamily="34" charset="0"/>
              <a:buChar char="•"/>
            </a:pPr>
            <a:r>
              <a:rPr lang="en-US" sz="1600" b="1" i="1" dirty="0" smtClean="0">
                <a:solidFill>
                  <a:schemeClr val="tx1">
                    <a:lumMod val="50000"/>
                  </a:schemeClr>
                </a:solidFill>
              </a:rPr>
              <a:t>Funding informed by Fall 2021 round, Legislature, and federal efforts!</a:t>
            </a:r>
            <a:endParaRPr lang="en-US" sz="1600" b="1" dirty="0" smtClean="0">
              <a:solidFill>
                <a:schemeClr val="tx1">
                  <a:lumMod val="50000"/>
                </a:schemeClr>
              </a:solidFill>
            </a:endParaRPr>
          </a:p>
          <a:p>
            <a:pPr marL="171450" lvl="0" indent="-171450">
              <a:buFont typeface="Arial" panose="020B0604020202020204" pitchFamily="34" charset="0"/>
              <a:buChar char="•"/>
            </a:pPr>
            <a:endParaRPr lang="en-US" sz="1400" b="1" dirty="0">
              <a:solidFill>
                <a:schemeClr val="tx1">
                  <a:lumMod val="50000"/>
                </a:schemeClr>
              </a:solidFill>
            </a:endParaRPr>
          </a:p>
        </p:txBody>
      </p:sp>
      <p:sp>
        <p:nvSpPr>
          <p:cNvPr id="35" name="Rectangle 34"/>
          <p:cNvSpPr/>
          <p:nvPr/>
        </p:nvSpPr>
        <p:spPr>
          <a:xfrm>
            <a:off x="4648871" y="4755638"/>
            <a:ext cx="7021623" cy="1283428"/>
          </a:xfrm>
          <a:prstGeom prst="rect">
            <a:avLst/>
          </a:prstGeom>
        </p:spPr>
        <p:txBody>
          <a:bodyPr wrap="square" anchor="ctr" anchorCtr="1">
            <a:noAutofit/>
          </a:bodyPr>
          <a:lstStyle/>
          <a:p>
            <a:pPr marL="0" lvl="1" algn="ctr" defTabSz="533400">
              <a:lnSpc>
                <a:spcPct val="90000"/>
              </a:lnSpc>
              <a:spcBef>
                <a:spcPct val="0"/>
              </a:spcBef>
              <a:spcAft>
                <a:spcPct val="15000"/>
              </a:spcAft>
            </a:pPr>
            <a:r>
              <a:rPr lang="en-US" sz="2400" b="1" i="1" dirty="0" smtClean="0">
                <a:solidFill>
                  <a:schemeClr val="tx1">
                    <a:lumMod val="50000"/>
                  </a:schemeClr>
                </a:solidFill>
              </a:rPr>
              <a:t>Stay Tuned!</a:t>
            </a:r>
            <a:endParaRPr lang="en-US" sz="1400" b="1" dirty="0">
              <a:solidFill>
                <a:schemeClr val="tx1">
                  <a:lumMod val="50000"/>
                </a:schemeClr>
              </a:solidFill>
            </a:endParaRPr>
          </a:p>
        </p:txBody>
      </p:sp>
    </p:spTree>
    <p:extLst>
      <p:ext uri="{BB962C8B-B14F-4D97-AF65-F5344CB8AC3E}">
        <p14:creationId xmlns:p14="http://schemas.microsoft.com/office/powerpoint/2010/main" val="4092217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55555"/>
      </a:dk1>
      <a:lt1>
        <a:srgbClr val="FFFFFF"/>
      </a:lt1>
      <a:dk2>
        <a:srgbClr val="555555"/>
      </a:dk2>
      <a:lt2>
        <a:srgbClr val="E6E6E6"/>
      </a:lt2>
      <a:accent1>
        <a:srgbClr val="0A82A0"/>
      </a:accent1>
      <a:accent2>
        <a:srgbClr val="EA5F14"/>
      </a:accent2>
      <a:accent3>
        <a:srgbClr val="BBCE00"/>
      </a:accent3>
      <a:accent4>
        <a:srgbClr val="9B0059"/>
      </a:accent4>
      <a:accent5>
        <a:srgbClr val="6E767D"/>
      </a:accent5>
      <a:accent6>
        <a:srgbClr val="0A82A0"/>
      </a:accent6>
      <a:hlink>
        <a:srgbClr val="FFFFFF"/>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642b20c1ce541081b05f205aac1b47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DAA044-DB96-4B6C-821F-21AB1875A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DEA81E-D949-418C-B566-F838B4C8CCA8}">
  <ds:schemaRefs>
    <ds:schemaRef ds:uri="http://purl.org/dc/elements/1.1/"/>
    <ds:schemaRef ds:uri="http://schemas.microsoft.com/sharepoint/v3"/>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C0602CE-E317-4C1C-BF13-BA836E0271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1709</TotalTime>
  <Words>2361</Words>
  <Application>Microsoft Office PowerPoint</Application>
  <PresentationFormat>Widescreen</PresentationFormat>
  <Paragraphs>447</Paragraphs>
  <Slides>13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Roboto</vt:lpstr>
      <vt:lpstr>Arial</vt:lpstr>
      <vt:lpstr>Roboto Light</vt:lpstr>
      <vt:lpstr>Abril Fatface</vt:lpstr>
      <vt:lpstr>Segoe UI</vt:lpstr>
      <vt:lpstr>Segoe UI Black</vt:lpstr>
      <vt:lpstr>Calibri</vt:lpstr>
      <vt:lpstr>Roboto Black</vt:lpstr>
      <vt:lpstr>Roboto Condensed</vt:lpstr>
      <vt:lpstr>Office Theme</vt:lpstr>
      <vt:lpstr>Broadband Grant Opportunities</vt:lpstr>
      <vt:lpstr>Broadband Project Support Model</vt:lpstr>
      <vt:lpstr>The Broadband Delivery GAP</vt:lpstr>
      <vt:lpstr>         Crowd Sourced Speed Test Survey</vt:lpstr>
      <vt:lpstr>PowerPoint Presentation</vt:lpstr>
      <vt:lpstr>PowerPoint Presentation</vt:lpstr>
      <vt:lpstr>Infrastructure Investment and Jobs Act Digital Equity ~ $2.75 Billion</vt:lpstr>
      <vt:lpstr>Infrastructure Investment and Jobs Act Broadband Deployment ~ $62+ Billion</vt:lpstr>
      <vt:lpstr>Washington State Broadband Office  Funding Opportunities Spring 2022</vt:lpstr>
      <vt:lpstr>Thank you! </vt:lpstr>
      <vt:lpstr>PowerPoint Presentation</vt:lpstr>
      <vt:lpstr>PowerPoint Presentation</vt:lpstr>
      <vt:lpstr>PowerPoint Presentation</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Dept of Commerce</dc:creator>
  <cp:lastModifiedBy>Ann Campbell</cp:lastModifiedBy>
  <cp:revision>62</cp:revision>
  <dcterms:created xsi:type="dcterms:W3CDTF">2019-11-27T17:34:07Z</dcterms:created>
  <dcterms:modified xsi:type="dcterms:W3CDTF">2021-12-16T20:54:03Z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