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350" r:id="rId3"/>
    <p:sldId id="352" r:id="rId4"/>
    <p:sldId id="338" r:id="rId5"/>
    <p:sldId id="331" r:id="rId6"/>
    <p:sldId id="344" r:id="rId7"/>
    <p:sldId id="333" r:id="rId8"/>
    <p:sldId id="347" r:id="rId9"/>
    <p:sldId id="341" r:id="rId10"/>
    <p:sldId id="334" r:id="rId11"/>
    <p:sldId id="346" r:id="rId12"/>
    <p:sldId id="345" r:id="rId13"/>
    <p:sldId id="339" r:id="rId14"/>
    <p:sldId id="351" r:id="rId15"/>
    <p:sldId id="342" r:id="rId16"/>
    <p:sldId id="326" r:id="rId17"/>
    <p:sldId id="348" r:id="rId18"/>
    <p:sldId id="336" r:id="rId19"/>
    <p:sldId id="304" r:id="rId20"/>
  </p:sldIdLst>
  <p:sldSz cx="9144000" cy="6858000" type="screen4x3"/>
  <p:notesSz cx="7077075" cy="9363075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3E3"/>
          </a:solidFill>
        </a:fill>
      </a:tcStyle>
    </a:wholeTbl>
    <a:band2H>
      <a:tcTxStyle/>
      <a:tcStyle>
        <a:tcBdr/>
        <a:fill>
          <a:solidFill>
            <a:srgbClr val="E9EAF2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4DB"/>
          </a:solidFill>
        </a:fill>
      </a:tcStyle>
    </a:wholeTbl>
    <a:band2H>
      <a:tcTxStyle/>
      <a:tcStyle>
        <a:tcBdr/>
        <a:fill>
          <a:solidFill>
            <a:srgbClr val="F2F2EE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 autoAdjust="0"/>
    <p:restoredTop sz="93541"/>
  </p:normalViewPr>
  <p:slideViewPr>
    <p:cSldViewPr snapToGrid="0" snapToObjects="1">
      <p:cViewPr varScale="1">
        <p:scale>
          <a:sx n="114" d="100"/>
          <a:sy n="114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34053-145C-9D4B-8FC5-E40613AFC4F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929E-C83C-724A-BB28-E522AA39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8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460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7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7"/>
          <p:cNvSpPr>
            <a:spLocks noGrp="1"/>
          </p:cNvSpPr>
          <p:nvPr>
            <p:ph type="body" idx="1"/>
          </p:nvPr>
        </p:nvSpPr>
        <p:spPr>
          <a:xfrm>
            <a:off x="457200" y="3032229"/>
            <a:ext cx="8229600" cy="2161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2pPr>
            <a:lvl3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3pPr>
            <a:lvl4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4pPr>
            <a:lvl5pPr>
              <a:defRPr sz="2400">
                <a:solidFill>
                  <a:srgbClr val="F2F2F2"/>
                </a:solidFill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14" name="Shape 19"/>
          <p:cNvSpPr>
            <a:spLocks noGrp="1"/>
          </p:cNvSpPr>
          <p:nvPr>
            <p:ph type="title"/>
          </p:nvPr>
        </p:nvSpPr>
        <p:spPr>
          <a:xfrm>
            <a:off x="457200" y="2152560"/>
            <a:ext cx="8229600" cy="7145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ior 1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12192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2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8229600" cy="541020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4" name="Shape 19"/>
          <p:cNvSpPr>
            <a:spLocks noGrp="1"/>
          </p:cNvSpPr>
          <p:nvPr>
            <p:ph type="title"/>
          </p:nvPr>
        </p:nvSpPr>
        <p:spPr>
          <a:xfrm>
            <a:off x="457200" y="65138"/>
            <a:ext cx="8229600" cy="12192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665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329" y="4712293"/>
            <a:ext cx="8229600" cy="1143000"/>
          </a:xfrm>
        </p:spPr>
        <p:txBody>
          <a:bodyPr vert="horz"/>
          <a:lstStyle>
            <a:lvl1pPr>
              <a:defRPr sz="2800"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Click to add title/text</a:t>
            </a:r>
          </a:p>
        </p:txBody>
      </p:sp>
    </p:spTree>
    <p:extLst>
      <p:ext uri="{BB962C8B-B14F-4D97-AF65-F5344CB8AC3E}">
        <p14:creationId xmlns:p14="http://schemas.microsoft.com/office/powerpoint/2010/main" val="27829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521" y="2637445"/>
            <a:ext cx="8416449" cy="1143000"/>
          </a:xfrm>
        </p:spPr>
        <p:txBody>
          <a:bodyPr vert="horz"/>
          <a:lstStyle>
            <a:lvl1pPr algn="ctr">
              <a:defRPr sz="2400" baseline="0"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Edit Copy</a:t>
            </a:r>
          </a:p>
        </p:txBody>
      </p:sp>
    </p:spTree>
    <p:extLst>
      <p:ext uri="{BB962C8B-B14F-4D97-AF65-F5344CB8AC3E}">
        <p14:creationId xmlns:p14="http://schemas.microsoft.com/office/powerpoint/2010/main" val="3948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949679"/>
            <a:ext cx="9143999" cy="5823937"/>
          </a:xfr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24593" y="1447799"/>
            <a:ext cx="3819407" cy="2079979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24593" y="3867384"/>
            <a:ext cx="3819407" cy="2079979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hape 17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4124207" cy="541020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989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103616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60" dirty="0">
                <a:solidFill>
                  <a:srgbClr val="BF1E39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8229600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dt="0"/>
  <p:txStyles>
    <p:titleStyle>
      <a:lvl1pPr>
        <a:defRPr sz="3600" spc="-60">
          <a:solidFill>
            <a:srgbClr val="BF1E39"/>
          </a:solidFill>
          <a:latin typeface="Helvetica"/>
          <a:ea typeface="Century Gothic"/>
          <a:cs typeface="Helvetica"/>
          <a:sym typeface="Century Gothic"/>
        </a:defRPr>
      </a:lvl1pPr>
      <a:lvl2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2pPr>
      <a:lvl3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3pPr>
      <a:lvl4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4pPr>
      <a:lvl5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5pPr>
      <a:lvl6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6pPr>
      <a:lvl7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7pPr>
      <a:lvl8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8pPr>
      <a:lvl9pPr>
        <a:defRPr sz="3600" spc="-60">
          <a:solidFill>
            <a:srgbClr val="BF1E39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>
        <a:spcBef>
          <a:spcPts val="600"/>
        </a:spcBef>
        <a:defRPr sz="2000">
          <a:latin typeface="Helvetica"/>
          <a:ea typeface="Arial"/>
          <a:cs typeface="Helvetica"/>
          <a:sym typeface="Arial"/>
        </a:defRPr>
      </a:lvl1pPr>
      <a:lvl2pPr marL="457200" indent="-182879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2pPr>
      <a:lvl3pPr marL="1168400" indent="-254000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3pPr>
      <a:lvl4pPr marL="1625600" indent="-254000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4pPr>
      <a:lvl5pPr marL="2082800" indent="-254000">
        <a:spcBef>
          <a:spcPts val="600"/>
        </a:spcBef>
        <a:buSzPct val="100000"/>
        <a:buChar char="•"/>
        <a:defRPr sz="2000">
          <a:latin typeface="Helvetica"/>
          <a:ea typeface="Arial"/>
          <a:cs typeface="Helvetica"/>
          <a:sym typeface="Arial"/>
        </a:defRPr>
      </a:lvl5pPr>
      <a:lvl6pPr marL="25717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6pPr>
      <a:lvl7pPr marL="30289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7pPr>
      <a:lvl8pPr marL="34861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8pPr>
      <a:lvl9pPr marL="3943350" indent="-285750">
        <a:spcBef>
          <a:spcPts val="600"/>
        </a:spcBef>
        <a:buSzPct val="100000"/>
        <a:buChar char="•"/>
        <a:defRPr sz="2000">
          <a:latin typeface="Arial"/>
          <a:ea typeface="Arial"/>
          <a:cs typeface="Arial"/>
          <a:sym typeface="Arial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730225"/>
            <a:ext cx="8229600" cy="216117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Terminology, technologies, and other need-to-know broadband basics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7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Broadband 101:</a:t>
            </a:r>
            <a:endParaRPr lang="en-US" dirty="0"/>
          </a:p>
        </p:txBody>
      </p:sp>
      <p:pic>
        <p:nvPicPr>
          <p:cNvPr id="8" name="Picture 7" descr="A close up of a country road&#10;&#10;Description automatically generated">
            <a:extLst>
              <a:ext uri="{FF2B5EF4-FFF2-40B4-BE49-F238E27FC236}">
                <a16:creationId xmlns:a16="http://schemas.microsoft.com/office/drawing/2014/main" id="{A4D0A33A-5D7C-4606-8EC5-EE47C1693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3990939"/>
            <a:ext cx="4126967" cy="2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Technologies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318A74-AFCB-44B1-BB6A-B4A03EF2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226" y="1125323"/>
            <a:ext cx="6400800" cy="5706917"/>
          </a:xfrm>
        </p:spPr>
        <p:txBody>
          <a:bodyPr>
            <a:norm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C00000"/>
                </a:solidFill>
                <a:latin typeface="+mn-lt"/>
              </a:rPr>
              <a:t>WIRELESS CONNECTIONS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dirty="0">
                <a:latin typeface="+mn-lt"/>
              </a:rPr>
              <a:t>Satellite (Traditional/Low Earth Orbit)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Traditional – Direct TV, HughesNet, Dish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Low Earth Orbit (LEO) – </a:t>
            </a:r>
            <a:r>
              <a:rPr lang="en-US" sz="1500" dirty="0" err="1">
                <a:latin typeface="+mn-lt"/>
              </a:rPr>
              <a:t>StarLink</a:t>
            </a:r>
            <a:endParaRPr lang="en-US" sz="1500" dirty="0">
              <a:latin typeface="+mn-lt"/>
            </a:endParaRP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Useful for very remote regions or difficult terrain 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Connection speeds may not meet future needs and these technologies suffer frequent problems with latency and interruptions</a:t>
            </a:r>
          </a:p>
          <a:p>
            <a:pPr defTabSz="877823">
              <a:spcBef>
                <a:spcPts val="700"/>
              </a:spcBef>
              <a:defRPr sz="1800"/>
            </a:pPr>
            <a:r>
              <a:rPr lang="en-US" sz="1500" dirty="0">
                <a:latin typeface="+mn-lt"/>
              </a:rPr>
              <a:t>Fixed Wireless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Provides middle range speeds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Licensed and Unlicensed options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Requires tower infrastructure in addition to possible fiber backbone/backhaul connection</a:t>
            </a:r>
          </a:p>
          <a:p>
            <a:pPr defTabSz="877823">
              <a:spcBef>
                <a:spcPts val="700"/>
              </a:spcBef>
              <a:defRPr sz="1800"/>
            </a:pPr>
            <a:r>
              <a:rPr lang="en-US" sz="1500" dirty="0">
                <a:latin typeface="+mn-lt"/>
              </a:rPr>
              <a:t>Mobile Wireless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Requires cell towers, many require fiber backhaul connections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Traditional services available through major service providers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Network operators manage and control the data caps</a:t>
            </a:r>
          </a:p>
          <a:p>
            <a:endParaRPr lang="en-US" sz="15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2050" name="Picture 2" descr="How Does Satellite Internet Work? Is it Right for You?">
            <a:extLst>
              <a:ext uri="{FF2B5EF4-FFF2-40B4-BE49-F238E27FC236}">
                <a16:creationId xmlns:a16="http://schemas.microsoft.com/office/drawing/2014/main" id="{BFE4C5CE-98E9-4425-8A09-31977E2D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137" y="1125323"/>
            <a:ext cx="2517134" cy="14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nty Commission OKs Controversial Cell Tower | Community | yankton.net">
            <a:extLst>
              <a:ext uri="{FF2B5EF4-FFF2-40B4-BE49-F238E27FC236}">
                <a16:creationId xmlns:a16="http://schemas.microsoft.com/office/drawing/2014/main" id="{8F3B7C0F-CEF3-4984-A5B4-4B19FC1BE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243" y="5183746"/>
            <a:ext cx="2652028" cy="15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 Myths About Fixed Wireless Internet - Summit Internet">
            <a:extLst>
              <a:ext uri="{FF2B5EF4-FFF2-40B4-BE49-F238E27FC236}">
                <a16:creationId xmlns:a16="http://schemas.microsoft.com/office/drawing/2014/main" id="{BBC85476-7CC1-46C3-9AD3-E6173BD5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688" y="2745770"/>
            <a:ext cx="1651583" cy="22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Broadband Around Town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pic>
        <p:nvPicPr>
          <p:cNvPr id="2056" name="Picture 8" descr="5 Myths About Fixed Wireless Internet - Summit Internet">
            <a:extLst>
              <a:ext uri="{FF2B5EF4-FFF2-40B4-BE49-F238E27FC236}">
                <a16:creationId xmlns:a16="http://schemas.microsoft.com/office/drawing/2014/main" id="{BBC85476-7CC1-46C3-9AD3-E6173BD5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640" y="3979048"/>
            <a:ext cx="1651583" cy="22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at&amp;#39;s up with that cell tower that looks like a tree? (column)">
            <a:extLst>
              <a:ext uri="{FF2B5EF4-FFF2-40B4-BE49-F238E27FC236}">
                <a16:creationId xmlns:a16="http://schemas.microsoft.com/office/drawing/2014/main" id="{3840301A-8735-470C-ADA6-35F631E6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25323"/>
            <a:ext cx="3318374" cy="44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3C8280-6B89-4E1D-AD6B-9612078465FB}"/>
              </a:ext>
            </a:extLst>
          </p:cNvPr>
          <p:cNvSpPr txBox="1"/>
          <p:nvPr/>
        </p:nvSpPr>
        <p:spPr>
          <a:xfrm>
            <a:off x="1135511" y="5608517"/>
            <a:ext cx="1761058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 out of place tree</a:t>
            </a:r>
          </a:p>
        </p:txBody>
      </p:sp>
      <p:pic>
        <p:nvPicPr>
          <p:cNvPr id="6150" name="Picture 6" descr="Best Satellite Internet Options in California | ConnectCalifornia">
            <a:extLst>
              <a:ext uri="{FF2B5EF4-FFF2-40B4-BE49-F238E27FC236}">
                <a16:creationId xmlns:a16="http://schemas.microsoft.com/office/drawing/2014/main" id="{31AB2BD9-051C-4569-93F4-212B288F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289" y="3898886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1E463F-EFA8-4093-9760-4B0C7C32170D}"/>
              </a:ext>
            </a:extLst>
          </p:cNvPr>
          <p:cNvSpPr txBox="1"/>
          <p:nvPr/>
        </p:nvSpPr>
        <p:spPr>
          <a:xfrm>
            <a:off x="6557760" y="5537186"/>
            <a:ext cx="121763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Satellite Dish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AD223-557E-4642-BDDB-6B8ACD045486}"/>
              </a:ext>
            </a:extLst>
          </p:cNvPr>
          <p:cNvSpPr txBox="1"/>
          <p:nvPr/>
        </p:nvSpPr>
        <p:spPr>
          <a:xfrm>
            <a:off x="4067582" y="6181158"/>
            <a:ext cx="1645641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Wireless Receiver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27C14-25F8-453A-A1A3-C8B7DCCA62C3}"/>
              </a:ext>
            </a:extLst>
          </p:cNvPr>
          <p:cNvSpPr txBox="1"/>
          <p:nvPr/>
        </p:nvSpPr>
        <p:spPr>
          <a:xfrm>
            <a:off x="5792441" y="3414141"/>
            <a:ext cx="1216037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Macro Tower</a:t>
            </a:r>
          </a:p>
        </p:txBody>
      </p:sp>
      <p:pic>
        <p:nvPicPr>
          <p:cNvPr id="6152" name="Picture 8" descr="The 3 Best Internet Antenna Amplifiers For Rural Areas – Nomad Internet">
            <a:extLst>
              <a:ext uri="{FF2B5EF4-FFF2-40B4-BE49-F238E27FC236}">
                <a16:creationId xmlns:a16="http://schemas.microsoft.com/office/drawing/2014/main" id="{21FE9599-78F6-4951-AE26-3352C845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357" y="1146735"/>
            <a:ext cx="3917659" cy="22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5G Anyway?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3CF301-52D7-49D2-A038-01D3DACD3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0392"/>
            <a:ext cx="8007292" cy="1411197"/>
          </a:xfrm>
        </p:spPr>
        <p:txBody>
          <a:bodyPr>
            <a:no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C00000"/>
                </a:solidFill>
                <a:latin typeface="+mn-lt"/>
              </a:rPr>
              <a:t>THE DIFFERENCE BETWEEN 4G AND 5G: 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It’s all about the density of wavelength used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4G and 4G(LTE) is lower frequency and carries less data but is better over longer distances.  The ‘G’ stands for Generations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5G is a combination of lower and higher frequencies and can carry more data but only over short distances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We expect mobile internet to be far more available and faster, especially as these systems are rolling out in urban areas. 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Opens the door for smart regional solutions like smart cars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endParaRPr lang="en-US" sz="1500" dirty="0">
              <a:solidFill>
                <a:schemeClr val="tx1"/>
              </a:solidFill>
              <a:latin typeface="+mn-lt"/>
            </a:endParaRPr>
          </a:p>
          <a:p>
            <a:endParaRPr lang="en-US" sz="1500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5122" name="Picture 2" descr="5G vs. 4G: What&amp;#39;s the Difference? | Synopsys">
            <a:extLst>
              <a:ext uri="{FF2B5EF4-FFF2-40B4-BE49-F238E27FC236}">
                <a16:creationId xmlns:a16="http://schemas.microsoft.com/office/drawing/2014/main" id="{D958570B-AADC-4F5C-9311-5E939F401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488" y="4039898"/>
            <a:ext cx="4537793" cy="16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9C6CC-D1BE-F04A-A85E-20ABF6E14B78}"/>
              </a:ext>
            </a:extLst>
          </p:cNvPr>
          <p:cNvSpPr txBox="1"/>
          <p:nvPr/>
        </p:nvSpPr>
        <p:spPr>
          <a:xfrm>
            <a:off x="5077398" y="4175490"/>
            <a:ext cx="3799565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Private LTE – Type of closed cellular network operated by private organizations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CBRS – Citizens Broadban</a:t>
            </a:r>
            <a:r>
              <a:rPr lang="en-US" sz="1400" dirty="0">
                <a:solidFill>
                  <a:srgbClr val="000000"/>
                </a:solidFill>
              </a:rPr>
              <a:t>d Radio Service: A private network utilizing a band of radio frequencies by licensed operators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7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70C37-CFDC-5B47-8F76-EA12BE90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579" y="930584"/>
            <a:ext cx="8355027" cy="5927416"/>
          </a:xfrm>
        </p:spPr>
        <p:txBody>
          <a:bodyPr>
            <a:normAutofit/>
          </a:bodyPr>
          <a:lstStyle/>
          <a:p>
            <a:pPr algn="ctr"/>
            <a:endParaRPr lang="en-US" sz="1800" b="1" dirty="0">
              <a:solidFill>
                <a:srgbClr val="BF1E39"/>
              </a:solidFill>
            </a:endParaRPr>
          </a:p>
          <a:p>
            <a:pPr algn="ctr"/>
            <a:r>
              <a:rPr lang="en-US" sz="1800" b="1" dirty="0">
                <a:solidFill>
                  <a:srgbClr val="BF1E39"/>
                </a:solidFill>
              </a:rPr>
              <a:t>SPEED TEST	LATENCY		THROTTLING	DATA CAPS</a:t>
            </a:r>
          </a:p>
          <a:p>
            <a:pPr algn="l"/>
            <a:endParaRPr lang="en-US" sz="1800" b="1" dirty="0">
              <a:solidFill>
                <a:srgbClr val="BF1E39"/>
              </a:solidFill>
            </a:endParaRPr>
          </a:p>
          <a:p>
            <a:pPr algn="ctr"/>
            <a:r>
              <a:rPr lang="en-US" sz="1800" b="1" dirty="0">
                <a:solidFill>
                  <a:srgbClr val="BF1E39"/>
                </a:solidFill>
              </a:rPr>
              <a:t>DARK FIBER    VS.     LIT FIBER</a:t>
            </a:r>
          </a:p>
          <a:p>
            <a:pPr algn="l"/>
            <a:endParaRPr lang="en-US" sz="1800" b="1" dirty="0">
              <a:solidFill>
                <a:srgbClr val="BF1E39"/>
              </a:solidFill>
            </a:endParaRPr>
          </a:p>
          <a:p>
            <a:pPr algn="l"/>
            <a:endParaRPr lang="en-US" sz="1800" b="1" dirty="0">
              <a:solidFill>
                <a:srgbClr val="BF1E39"/>
              </a:solidFill>
            </a:endParaRPr>
          </a:p>
          <a:p>
            <a:pPr algn="ctr"/>
            <a:r>
              <a:rPr lang="en-US" sz="1800" b="1" dirty="0">
                <a:solidFill>
                  <a:srgbClr val="BF1E39"/>
                </a:solidFill>
              </a:rPr>
              <a:t>FIBER TO THE HOME, FIBER TO THE PREMISE, FIBER TO THE X</a:t>
            </a:r>
          </a:p>
          <a:p>
            <a:pPr algn="ctr"/>
            <a:r>
              <a:rPr lang="en-US" sz="1800" b="1" dirty="0">
                <a:solidFill>
                  <a:srgbClr val="BF1E39"/>
                </a:solidFill>
              </a:rPr>
              <a:t>FTTH		FTTP		FTTX</a:t>
            </a:r>
          </a:p>
          <a:p>
            <a:pPr lvl="1" indent="0" algn="l">
              <a:buNone/>
            </a:pPr>
            <a:r>
              <a:rPr lang="en-US" sz="1800" b="1" dirty="0">
                <a:solidFill>
                  <a:srgbClr val="BF1E39"/>
                </a:solidFill>
              </a:rPr>
              <a:t>			</a:t>
            </a:r>
          </a:p>
          <a:p>
            <a:pPr algn="l"/>
            <a:endParaRPr lang="en-US" sz="1800" b="1" dirty="0">
              <a:solidFill>
                <a:srgbClr val="BF1E39"/>
              </a:solidFill>
            </a:endParaRPr>
          </a:p>
          <a:p>
            <a:pPr algn="ctr"/>
            <a:r>
              <a:rPr lang="en-US" sz="1800" b="1" dirty="0">
                <a:solidFill>
                  <a:srgbClr val="BF1E39"/>
                </a:solidFill>
              </a:rPr>
              <a:t>GIGABIT PASSIVE OPTICAL NETWORK            ACTIVE ETHERNET OPTICAL NETWORK</a:t>
            </a:r>
          </a:p>
          <a:p>
            <a:pPr algn="l"/>
            <a:endParaRPr lang="en-US" sz="1800" b="1" dirty="0">
              <a:solidFill>
                <a:srgbClr val="BF1E39"/>
              </a:solidFill>
            </a:endParaRPr>
          </a:p>
          <a:p>
            <a:pPr algn="l"/>
            <a:r>
              <a:rPr lang="en-US" sz="1800" b="1" dirty="0">
                <a:solidFill>
                  <a:srgbClr val="BF1E39"/>
                </a:solidFill>
              </a:rPr>
              <a:t>		CPE (CUSTOMER PREMISE EQUIPMENT)	WIFI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04E6D5-3B7A-8E48-9525-EA614E45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101 – More terms to know</a:t>
            </a:r>
          </a:p>
        </p:txBody>
      </p:sp>
    </p:spTree>
    <p:extLst>
      <p:ext uri="{BB962C8B-B14F-4D97-AF65-F5344CB8AC3E}">
        <p14:creationId xmlns:p14="http://schemas.microsoft.com/office/powerpoint/2010/main" val="23080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ud-puzzle - 3d Rendering (790x456), Png Download">
            <a:extLst>
              <a:ext uri="{FF2B5EF4-FFF2-40B4-BE49-F238E27FC236}">
                <a16:creationId xmlns:a16="http://schemas.microsoft.com/office/drawing/2014/main" id="{E37515E4-9469-234B-8D28-2D4837E9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745" y="2714560"/>
            <a:ext cx="6400321" cy="3694629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4D041F-D2A5-D448-BEAC-B65E802B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40382" y="1187506"/>
            <a:ext cx="6643561" cy="448298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BF1E39"/>
                </a:solidFill>
              </a:rPr>
              <a:t>		</a:t>
            </a:r>
          </a:p>
          <a:p>
            <a:r>
              <a:rPr lang="en-US" b="1" dirty="0">
                <a:ln/>
                <a:solidFill>
                  <a:srgbClr val="BF1E39"/>
                </a:solidFill>
              </a:rPr>
              <a:t>		THE ACCESS NETWORK</a:t>
            </a: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r>
              <a:rPr lang="en-US" b="1" dirty="0">
                <a:ln/>
                <a:solidFill>
                  <a:srgbClr val="BF1E39"/>
                </a:solidFill>
              </a:rPr>
              <a:t>			THE MIDDLE MILE NETWORK</a:t>
            </a: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r>
              <a:rPr lang="en-US" b="1" dirty="0">
                <a:ln/>
                <a:solidFill>
                  <a:srgbClr val="BF1E39"/>
                </a:solidFill>
              </a:rPr>
              <a:t>		THE LONG HAUL NETWORK</a:t>
            </a: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endParaRPr lang="en-US" b="1" dirty="0">
              <a:ln/>
              <a:solidFill>
                <a:srgbClr val="BF1E39"/>
              </a:solidFill>
            </a:endParaRPr>
          </a:p>
          <a:p>
            <a:endParaRPr lang="en-US" b="1" dirty="0">
              <a:ln/>
              <a:solidFill>
                <a:srgbClr val="BF1E3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A6C529-547F-3B44-A225-0F3030E5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up a network?</a:t>
            </a:r>
          </a:p>
        </p:txBody>
      </p:sp>
    </p:spTree>
    <p:extLst>
      <p:ext uri="{BB962C8B-B14F-4D97-AF65-F5344CB8AC3E}">
        <p14:creationId xmlns:p14="http://schemas.microsoft.com/office/powerpoint/2010/main" val="35067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DC972-37BE-6347-AA3E-6932EAA5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Technology to the streets</a:t>
            </a:r>
          </a:p>
        </p:txBody>
      </p:sp>
      <p:pic>
        <p:nvPicPr>
          <p:cNvPr id="7170" name="Picture 2" descr="Image result for smart city poles for 5g">
            <a:extLst>
              <a:ext uri="{FF2B5EF4-FFF2-40B4-BE49-F238E27FC236}">
                <a16:creationId xmlns:a16="http://schemas.microsoft.com/office/drawing/2014/main" id="{160E4E3E-0D3C-B54E-BBFD-F162C64D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87" y="1154185"/>
            <a:ext cx="597977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Image result for decorative street lights for 5g">
            <a:extLst>
              <a:ext uri="{FF2B5EF4-FFF2-40B4-BE49-F238E27FC236}">
                <a16:creationId xmlns:a16="http://schemas.microsoft.com/office/drawing/2014/main" id="{D8006BA6-B4F7-1943-8F9D-51A09DFE4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452" y="1303097"/>
            <a:ext cx="1421933" cy="25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small cell examples">
            <a:extLst>
              <a:ext uri="{FF2B5EF4-FFF2-40B4-BE49-F238E27FC236}">
                <a16:creationId xmlns:a16="http://schemas.microsoft.com/office/drawing/2014/main" id="{49EF49C3-98C8-0F4C-95B8-AA7F686D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193" y="4236649"/>
            <a:ext cx="1363626" cy="17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D5DFEC-419F-4A0A-879B-B4D404EF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70963"/>
            <a:ext cx="8229600" cy="1639349"/>
          </a:xfrm>
        </p:spPr>
        <p:txBody>
          <a:bodyPr>
            <a:norm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OPEN ACCESS NETWORK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	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When a Network is open to many independent service providers all the way to the 	end user on an equal basis</a:t>
            </a: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CLOSED NETWORK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	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When a Network is only available to one service provider</a:t>
            </a: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AF46ED-3890-462D-B425-3DAAD522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888" y="2810312"/>
            <a:ext cx="4572000" cy="3223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A2FA5-8058-4448-88C6-1284638C6D60}"/>
              </a:ext>
            </a:extLst>
          </p:cNvPr>
          <p:cNvSpPr txBox="1"/>
          <p:nvPr/>
        </p:nvSpPr>
        <p:spPr>
          <a:xfrm>
            <a:off x="457200" y="3055547"/>
            <a:ext cx="3930242" cy="3093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500" dirty="0"/>
              <a:t>Why NoaNet supports the deployment of Open Access Networks: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Increases competition among ISPs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Provides the best value for the consumers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Decreases service costs for end users through a competitive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Increase in quality of services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Protects public investment against an ISP that fails to meet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If one ISP fails to meet standards, customers move to different ISP</a:t>
            </a:r>
          </a:p>
        </p:txBody>
      </p:sp>
    </p:spTree>
    <p:extLst>
      <p:ext uri="{BB962C8B-B14F-4D97-AF65-F5344CB8AC3E}">
        <p14:creationId xmlns:p14="http://schemas.microsoft.com/office/powerpoint/2010/main" val="21195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Persistently Unserved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318A74-AFCB-44B1-BB6A-B4A03EF2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2039"/>
            <a:ext cx="6400800" cy="5410201"/>
          </a:xfrm>
        </p:spPr>
        <p:txBody>
          <a:bodyPr>
            <a:norm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WHAT ABOUT THE AREAS THAT ARE STILL UNSERVED OR UNDERSERVED?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Difficult terrain requiring trenching or boring can be cost prohibitive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Low population density to recoup the investment made through the sale of services makes investment not feasible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Subsidization will be required for the areas that are still unserved in our state. If there was a way to make it work without significant capital infusion, it would have happened by now!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endParaRPr lang="en-US" sz="1500" dirty="0">
              <a:solidFill>
                <a:schemeClr val="tx1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IT’S NOT JUST ABOUT NETWORK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The Digital Divide is not a rural/urban issue- it is more complex</a:t>
            </a:r>
          </a:p>
          <a:p>
            <a:pPr marL="285750" lvl="0" indent="-285750" defTabSz="877823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</a:rPr>
              <a:t>Affordability, access to technology and know-how can be as big of a barrier as lack of network availability. 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dirty="0">
              <a:solidFill>
                <a:schemeClr val="tx1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C00000"/>
                </a:solidFill>
              </a:rPr>
              <a:t>We are in a time of unprecedented funding for broadband and communities across the state are stepping up!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C00000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b="1" dirty="0"/>
          </a:p>
        </p:txBody>
      </p:sp>
      <p:pic>
        <p:nvPicPr>
          <p:cNvPr id="9222" name="Picture 6" descr="6 Remote Island Homes for Sale Right Now - Trulia&amp;#39;s Blog - Real Estate 101">
            <a:extLst>
              <a:ext uri="{FF2B5EF4-FFF2-40B4-BE49-F238E27FC236}">
                <a16:creationId xmlns:a16="http://schemas.microsoft.com/office/drawing/2014/main" id="{5BB55067-4B20-46A0-8C7E-B34806EC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890" y="1390303"/>
            <a:ext cx="1958829" cy="13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ountain Home Road, Autumn">
            <a:extLst>
              <a:ext uri="{FF2B5EF4-FFF2-40B4-BE49-F238E27FC236}">
                <a16:creationId xmlns:a16="http://schemas.microsoft.com/office/drawing/2014/main" id="{4717C123-C6D9-4B8F-8A7C-7A610B9F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1889" y="2992588"/>
            <a:ext cx="1958829" cy="13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Long Dirt Road At Sunset by B. Harvey">
            <a:extLst>
              <a:ext uri="{FF2B5EF4-FFF2-40B4-BE49-F238E27FC236}">
                <a16:creationId xmlns:a16="http://schemas.microsoft.com/office/drawing/2014/main" id="{D8976106-7298-4454-A1B3-53D8F715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373" y="4592256"/>
            <a:ext cx="1737346" cy="13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Fiber Success Stories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770CDA-0227-457D-91CF-D4085834FEC4}"/>
              </a:ext>
            </a:extLst>
          </p:cNvPr>
          <p:cNvSpPr txBox="1">
            <a:spLocks/>
          </p:cNvSpPr>
          <p:nvPr/>
        </p:nvSpPr>
        <p:spPr>
          <a:xfrm>
            <a:off x="457200" y="1409162"/>
            <a:ext cx="8229600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latin typeface="+mn-lt"/>
              </a:rPr>
              <a:t>City of Anacortes Access Internet</a:t>
            </a:r>
          </a:p>
          <a:p>
            <a:r>
              <a:rPr lang="en-US" sz="1500" dirty="0">
                <a:latin typeface="+mn-lt"/>
              </a:rPr>
              <a:t>Mason PUD </a:t>
            </a:r>
            <a:r>
              <a:rPr lang="en-US" sz="1500" dirty="0" err="1">
                <a:latin typeface="+mn-lt"/>
              </a:rPr>
              <a:t>Fiberhood</a:t>
            </a:r>
            <a:r>
              <a:rPr lang="en-US" sz="1500" dirty="0">
                <a:latin typeface="+mn-lt"/>
              </a:rPr>
              <a:t> Program</a:t>
            </a:r>
          </a:p>
          <a:p>
            <a:r>
              <a:rPr lang="en-US" sz="1500" dirty="0">
                <a:latin typeface="+mn-lt"/>
              </a:rPr>
              <a:t>Kitsap PUD LUD Model</a:t>
            </a:r>
          </a:p>
          <a:p>
            <a:r>
              <a:rPr lang="en-US" sz="1500" dirty="0">
                <a:latin typeface="+mn-lt"/>
              </a:rPr>
              <a:t>Drive-in Wi-Fi Program</a:t>
            </a:r>
          </a:p>
          <a:p>
            <a:r>
              <a:rPr lang="en-US" sz="1500" dirty="0">
                <a:latin typeface="+mn-lt"/>
              </a:rPr>
              <a:t>Mid-C’s </a:t>
            </a:r>
            <a:r>
              <a:rPr lang="en-US" sz="1500" dirty="0" err="1">
                <a:latin typeface="+mn-lt"/>
              </a:rPr>
              <a:t>FTTp</a:t>
            </a:r>
            <a:r>
              <a:rPr lang="en-US" sz="1500" dirty="0">
                <a:latin typeface="+mn-lt"/>
              </a:rPr>
              <a:t> residential broadband</a:t>
            </a:r>
          </a:p>
          <a:p>
            <a:r>
              <a:rPr lang="en-US" sz="1500" dirty="0">
                <a:latin typeface="+mn-lt"/>
              </a:rPr>
              <a:t>NG911 Network</a:t>
            </a:r>
          </a:p>
          <a:p>
            <a:r>
              <a:rPr lang="en-US" sz="1500" dirty="0">
                <a:latin typeface="+mn-lt"/>
              </a:rPr>
              <a:t>Many More!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+mn-lt"/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783002F-BC93-4A9B-8902-75ADE2765C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65" y="1485558"/>
            <a:ext cx="3679383" cy="262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F1E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BA8C1972-B3E1-48D0-993E-FB5BD69679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10" y="4108541"/>
            <a:ext cx="3225613" cy="2150409"/>
          </a:xfrm>
          <a:prstGeom prst="rect">
            <a:avLst/>
          </a:prstGeom>
          <a:ln w="127000" cap="sq">
            <a:solidFill>
              <a:srgbClr val="BF1E3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7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21" y="2297691"/>
            <a:ext cx="8416449" cy="1143000"/>
          </a:xfrm>
        </p:spPr>
        <p:txBody>
          <a:bodyPr/>
          <a:lstStyle/>
          <a:p>
            <a:pPr defTabSz="877823">
              <a:spcBef>
                <a:spcPts val="700"/>
              </a:spcBef>
              <a:buSzPct val="100000"/>
              <a:defRPr sz="1800"/>
            </a:pPr>
            <a:r>
              <a:rPr lang="en-US" sz="4000" spc="-60" dirty="0">
                <a:solidFill>
                  <a:schemeClr val="bg1"/>
                </a:solidFill>
                <a:latin typeface="+mn-lt"/>
              </a:rPr>
              <a:t>Thank you.</a:t>
            </a:r>
            <a:br>
              <a:rPr lang="en-US" sz="4000" spc="-60" dirty="0">
                <a:solidFill>
                  <a:schemeClr val="bg1"/>
                </a:solidFill>
                <a:latin typeface="+mn-lt"/>
              </a:rPr>
            </a:br>
            <a:r>
              <a:rPr lang="en-US" sz="4000" spc="-60" dirty="0">
                <a:solidFill>
                  <a:schemeClr val="bg1"/>
                </a:solidFill>
                <a:latin typeface="+mn-lt"/>
              </a:rPr>
              <a:t>Bring on the Questions!</a:t>
            </a:r>
            <a:br>
              <a:rPr lang="en-US" sz="2400" spc="-60" dirty="0">
                <a:solidFill>
                  <a:schemeClr val="bg1"/>
                </a:solidFill>
                <a:latin typeface="+mn-lt"/>
              </a:rPr>
            </a:br>
            <a:br>
              <a:rPr lang="en-US" sz="2400" spc="-60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Chris Walker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Senior Executive Director, Infrastructure Strategy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cwalker@noanet.net</a:t>
            </a:r>
            <a:br>
              <a:rPr lang="en-US" sz="1200" dirty="0">
                <a:latin typeface="+mn-lt"/>
              </a:rPr>
            </a:br>
            <a:br>
              <a:rPr lang="en-US" sz="1200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ad with power lines on the side&#10;&#10;Description automatically generated with low confidence">
            <a:extLst>
              <a:ext uri="{FF2B5EF4-FFF2-40B4-BE49-F238E27FC236}">
                <a16:creationId xmlns:a16="http://schemas.microsoft.com/office/drawing/2014/main" id="{BB64D6BA-382B-4709-A572-C3EEF9A7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5873"/>
            <a:ext cx="9144000" cy="38817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A3CF4A-D1D7-4B70-8151-A2986956A07F}"/>
              </a:ext>
            </a:extLst>
          </p:cNvPr>
          <p:cNvSpPr/>
          <p:nvPr/>
        </p:nvSpPr>
        <p:spPr>
          <a:xfrm>
            <a:off x="0" y="1847742"/>
            <a:ext cx="9144000" cy="1023457"/>
          </a:xfrm>
          <a:prstGeom prst="rect">
            <a:avLst/>
          </a:prstGeom>
          <a:solidFill>
            <a:srgbClr val="FFFFFF">
              <a:alpha val="69804"/>
            </a:srgbClr>
          </a:solidFill>
          <a:ln w="28575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5" y="2012404"/>
            <a:ext cx="8416449" cy="1143000"/>
          </a:xfrm>
        </p:spPr>
        <p:txBody>
          <a:bodyPr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A Public Utility Consortium Serving Washington State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with Broadband and Next Generation 911 Services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3ED24-BEFA-4C12-93C0-FD638EA43434}"/>
              </a:ext>
            </a:extLst>
          </p:cNvPr>
          <p:cNvSpPr/>
          <p:nvPr/>
        </p:nvSpPr>
        <p:spPr>
          <a:xfrm>
            <a:off x="6954473" y="5738069"/>
            <a:ext cx="2130804" cy="1023457"/>
          </a:xfrm>
          <a:prstGeom prst="rect">
            <a:avLst/>
          </a:prstGeom>
          <a:solidFill>
            <a:srgbClr val="FFFFFF"/>
          </a:solidFill>
          <a:ln w="28575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49E7EE-1424-4F5B-961A-94EBB3AA9FAB}"/>
              </a:ext>
            </a:extLst>
          </p:cNvPr>
          <p:cNvSpPr txBox="1">
            <a:spLocks/>
          </p:cNvSpPr>
          <p:nvPr/>
        </p:nvSpPr>
        <p:spPr>
          <a:xfrm>
            <a:off x="466322" y="480594"/>
            <a:ext cx="8416449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45719" rIns="45719"/>
          <a:lstStyle>
            <a:lvl1pPr algn="ctr">
              <a:defRPr sz="2400" spc="-60" baseline="0">
                <a:solidFill>
                  <a:srgbClr val="F2F2F2"/>
                </a:solidFill>
                <a:latin typeface="Helvetica"/>
                <a:ea typeface="Century Gothic"/>
                <a:cs typeface="Helvetica"/>
                <a:sym typeface="Century Gothic"/>
              </a:defRPr>
            </a:lvl1pPr>
            <a:lvl2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3600" spc="-60">
                <a:solidFill>
                  <a:srgbClr val="BF1E3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r"/>
            <a:r>
              <a:rPr lang="en-US" sz="2800" dirty="0">
                <a:solidFill>
                  <a:srgbClr val="C00000"/>
                </a:solidFill>
              </a:rPr>
              <a:t>How the Northwest connects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C9AC2C-F697-49D2-AAF1-87AAB3E11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29" y="164842"/>
            <a:ext cx="4049085" cy="1042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382EE2-89FA-430F-9573-4BD6E01EB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428" y="5422317"/>
            <a:ext cx="5158849" cy="1157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8C88DE-A751-4F19-8C48-D2076A146DBE}"/>
              </a:ext>
            </a:extLst>
          </p:cNvPr>
          <p:cNvSpPr txBox="1"/>
          <p:nvPr/>
        </p:nvSpPr>
        <p:spPr>
          <a:xfrm>
            <a:off x="58723" y="5410095"/>
            <a:ext cx="45720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BF1E39"/>
                </a:solidFill>
              </a:rPr>
              <a:t>MIKE HENSON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Chief Operating Officer</a:t>
            </a:r>
          </a:p>
          <a:p>
            <a:endParaRPr lang="en-US" sz="1400" i="1" dirty="0">
              <a:solidFill>
                <a:schemeClr val="tx1"/>
              </a:solidFill>
            </a:endParaRPr>
          </a:p>
          <a:p>
            <a:r>
              <a:rPr lang="en-US" sz="1500" b="1" dirty="0">
                <a:solidFill>
                  <a:srgbClr val="BF1E39"/>
                </a:solidFill>
              </a:rPr>
              <a:t>CHRIS WALKER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Senior Executive Director, Infrastructure Strategy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350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6253-DE1D-4848-A113-66BD180C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Broadband?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69DB7-A671-4C12-B7EB-0DC56BF6C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99" y="2002855"/>
            <a:ext cx="8097601" cy="1748118"/>
          </a:xfrm>
          <a:prstGeom prst="rect">
            <a:avLst/>
          </a:prstGeom>
        </p:spPr>
      </p:pic>
      <p:sp>
        <p:nvSpPr>
          <p:cNvPr id="5" name="Shape 82">
            <a:extLst>
              <a:ext uri="{FF2B5EF4-FFF2-40B4-BE49-F238E27FC236}">
                <a16:creationId xmlns:a16="http://schemas.microsoft.com/office/drawing/2014/main" id="{50A3AB93-1F76-4EC9-8037-FDD10619E88C}"/>
              </a:ext>
            </a:extLst>
          </p:cNvPr>
          <p:cNvSpPr txBox="1">
            <a:spLocks/>
          </p:cNvSpPr>
          <p:nvPr/>
        </p:nvSpPr>
        <p:spPr>
          <a:xfrm>
            <a:off x="457200" y="1447799"/>
            <a:ext cx="8097601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000">
                <a:latin typeface="Helvetica"/>
                <a:ea typeface="Arial"/>
                <a:cs typeface="Helvetica"/>
                <a:sym typeface="Arial"/>
              </a:defRPr>
            </a:lvl1pPr>
            <a:lvl2pPr marL="457200" indent="-182879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>
                <a:latin typeface="Helvetica"/>
                <a:ea typeface="Arial"/>
                <a:cs typeface="Helvetica"/>
                <a:sym typeface="Arial"/>
              </a:defRPr>
            </a:lvl5pPr>
            <a:lvl6pPr marL="25717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289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861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43350" indent="-285750">
              <a:spcBef>
                <a:spcPts val="6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ACCORDING TO FCC JAN 2015: 25/3mbps</a:t>
            </a: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  <a:p>
            <a:pPr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2028 WASHINGTON STATE BROADBAND OFFICE GOALS: 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150/150mbps to every residence 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1/1Gbps (1000/1000mbps) to businesses</a:t>
            </a:r>
          </a:p>
          <a:p>
            <a:pPr defTabSz="877823">
              <a:spcBef>
                <a:spcPts val="700"/>
              </a:spcBef>
              <a:buSzPct val="100000"/>
              <a:defRPr sz="1800"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5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3CBD2-039A-C249-86C6-6C645B1F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defines who has broadband?</a:t>
            </a:r>
          </a:p>
        </p:txBody>
      </p:sp>
      <p:pic>
        <p:nvPicPr>
          <p:cNvPr id="1026" name="Picture 2" descr="Microsoft Vs. FCC Broadband Maps">
            <a:extLst>
              <a:ext uri="{FF2B5EF4-FFF2-40B4-BE49-F238E27FC236}">
                <a16:creationId xmlns:a16="http://schemas.microsoft.com/office/drawing/2014/main" id="{DE778971-4C90-F940-B708-3B4DA41D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needs add up fast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4312EC-5B51-4262-9007-EC0AEE3CE7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095521"/>
            <a:ext cx="6217551" cy="5501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FA6133-39DB-4741-9D6B-C71DD968B61B}"/>
              </a:ext>
            </a:extLst>
          </p:cNvPr>
          <p:cNvSpPr txBox="1"/>
          <p:nvPr/>
        </p:nvSpPr>
        <p:spPr>
          <a:xfrm>
            <a:off x="6674751" y="2690337"/>
            <a:ext cx="266936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sng" strike="noStrike" cap="none" spc="0" normalizeH="0" baseline="0" dirty="0">
                <a:ln>
                  <a:noFill/>
                </a:ln>
                <a:solidFill>
                  <a:srgbClr val="BF1E3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AFFORDABILITY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u="sng" dirty="0">
              <a:solidFill>
                <a:srgbClr val="BF1E39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sng" strike="noStrike" cap="none" spc="0" normalizeH="0" baseline="0" dirty="0">
                <a:ln>
                  <a:noFill/>
                </a:ln>
                <a:solidFill>
                  <a:srgbClr val="BF1E3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ACCESSIBILITY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u="sng" dirty="0">
              <a:solidFill>
                <a:srgbClr val="BF1E39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sng" strike="noStrike" cap="none" spc="0" normalizeH="0" baseline="0" dirty="0">
                <a:ln>
                  <a:noFill/>
                </a:ln>
                <a:solidFill>
                  <a:srgbClr val="BF1E3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18916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2">
            <a:extLst>
              <a:ext uri="{FF2B5EF4-FFF2-40B4-BE49-F238E27FC236}">
                <a16:creationId xmlns:a16="http://schemas.microsoft.com/office/drawing/2014/main" id="{85457062-E402-4304-8068-36C93D637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72453"/>
            <a:ext cx="6379828" cy="54102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SYMMETRICAL-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When the upload and download speeds are the same (150/150mbps)</a:t>
            </a: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ASYMMETRICAL-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When the upload and download speeds are different (25/3mbps)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dirty="0">
              <a:solidFill>
                <a:schemeClr val="tx1"/>
              </a:solidFill>
              <a:latin typeface="+mn-lt"/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BACKBONE-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The large trunk lines of network infrastructure that connect thousands of small networks to the worldwide Internet.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Think of a network as a highway system- The backbone is the Interstate highway that connects entire regions at very high capacities</a:t>
            </a: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defTabSz="877823">
              <a:spcBef>
                <a:spcPts val="700"/>
              </a:spcBef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MIDDLE MILE-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The middle mile is the section of a network that connects local, last mile networks to the backbone of the Internet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This would be the roads in and out of town, major arterials, and streets.</a:t>
            </a:r>
            <a:endParaRPr lang="en-US" sz="1500" b="1" dirty="0">
              <a:solidFill>
                <a:srgbClr val="BF1E39"/>
              </a:solidFill>
              <a:latin typeface="+mn-lt"/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  <a:latin typeface="+mn-lt"/>
              </a:rPr>
              <a:t>LAST MILE-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The link from the network to the customer premise.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This would be from the street down the driveway to the home or business. 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101- The Basics</a:t>
            </a:r>
          </a:p>
        </p:txBody>
      </p:sp>
      <p:pic>
        <p:nvPicPr>
          <p:cNvPr id="8196" name="Picture 4" descr="Interstate 705 Washington - Interstate-Guide.com">
            <a:extLst>
              <a:ext uri="{FF2B5EF4-FFF2-40B4-BE49-F238E27FC236}">
                <a16:creationId xmlns:a16="http://schemas.microsoft.com/office/drawing/2014/main" id="{D56E0474-DEEB-431F-8330-30A745609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2326" y="2081293"/>
            <a:ext cx="198438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etermining Home Prices By Neighborhood – The Neighborhood – Trulia Blog">
            <a:extLst>
              <a:ext uri="{FF2B5EF4-FFF2-40B4-BE49-F238E27FC236}">
                <a16:creationId xmlns:a16="http://schemas.microsoft.com/office/drawing/2014/main" id="{8EAD4A07-13AC-419D-9064-EFE226B7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326" y="4941117"/>
            <a:ext cx="1984383" cy="11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4,016 Small Town Aerial Stock Photos, Pictures &amp;amp; Royalty-Free Images -  iStock">
            <a:extLst>
              <a:ext uri="{FF2B5EF4-FFF2-40B4-BE49-F238E27FC236}">
                <a16:creationId xmlns:a16="http://schemas.microsoft.com/office/drawing/2014/main" id="{E11EC231-2E0D-4A7C-9A90-97A10CA6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325" y="3563102"/>
            <a:ext cx="1984384" cy="11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Technologies- Wired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318A74-AFCB-44B1-BB6A-B4A03EF2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2039"/>
            <a:ext cx="8229600" cy="5410201"/>
          </a:xfrm>
        </p:spPr>
        <p:txBody>
          <a:bodyPr>
            <a:norm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C00000"/>
                </a:solidFill>
              </a:rPr>
              <a:t>TWO MAJOR MEANS OF CONNECTION: WIRED &amp; WIRELESS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b="1" dirty="0"/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C00000"/>
                </a:solidFill>
              </a:rPr>
              <a:t>WIRED CONNECTIONS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dirty="0"/>
              <a:t>Copper Connections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/>
              <a:t>Twisted Pair Telephone Lines/DSL (Capacity .5 -115 Mbps)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/>
              <a:t>Coaxial Cable (Capacity 10-1,000 Mbps)</a:t>
            </a:r>
          </a:p>
          <a:p>
            <a:pPr defTabSz="877823">
              <a:spcBef>
                <a:spcPts val="700"/>
              </a:spcBef>
              <a:defRPr sz="1800"/>
            </a:pPr>
            <a:r>
              <a:rPr lang="en-US" sz="1500" dirty="0"/>
              <a:t>Fiber Optic Cable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  <a:cs typeface="Helvetica" panose="020B0604020202020204" pitchFamily="34" charset="0"/>
              </a:rPr>
              <a:t>Hair-thin strands of glass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  <a:cs typeface="Helvetica" panose="020B0604020202020204" pitchFamily="34" charset="0"/>
              </a:rPr>
              <a:t>Future proof: not yet found the bandwidth limitation!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Technology gets upgraded to increase capacity </a:t>
            </a:r>
          </a:p>
          <a:p>
            <a:pPr marL="742950" lvl="1" indent="-285750" defTabSz="877823">
              <a:spcBef>
                <a:spcPts val="7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1500" dirty="0">
                <a:latin typeface="+mn-lt"/>
              </a:rPr>
              <a:t>Low Depreciation Characteristics</a:t>
            </a: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endParaRPr lang="en-US" sz="1500" dirty="0">
              <a:latin typeface="+mn-lt"/>
              <a:cs typeface="Helvetica" panose="020B0604020202020204" pitchFamily="34" charset="0"/>
            </a:endParaRPr>
          </a:p>
          <a:p>
            <a:pPr lvl="2" indent="0" defTabSz="877823">
              <a:spcBef>
                <a:spcPts val="700"/>
              </a:spcBef>
              <a:buNone/>
              <a:defRPr sz="1800"/>
            </a:pPr>
            <a:r>
              <a:rPr lang="en-US" sz="1500" dirty="0">
                <a:latin typeface="+mn-lt"/>
                <a:cs typeface="Helvetica" panose="020B0604020202020204" pitchFamily="34" charset="0"/>
              </a:rPr>
              <a:t>		</a:t>
            </a:r>
          </a:p>
        </p:txBody>
      </p:sp>
      <p:pic>
        <p:nvPicPr>
          <p:cNvPr id="1026" name="Picture 2" descr="The difference between optical fiber&amp;amp;optical fiber cable | Optcore.net">
            <a:extLst>
              <a:ext uri="{FF2B5EF4-FFF2-40B4-BE49-F238E27FC236}">
                <a16:creationId xmlns:a16="http://schemas.microsoft.com/office/drawing/2014/main" id="{68627B30-6E55-45F1-B8D9-309E80D4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057" y="3681215"/>
            <a:ext cx="2224714" cy="16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200ft Quad Shield Solid Copper 3GHZ RG-6 Coaxial Cable 75 Ohm  (DIRECTV Satellite TV or Broadband Internet) Anti Corrosion Brass Connector  RG6 Fittings Assembled in USA by PHAT SATELLITE INTL :">
            <a:extLst>
              <a:ext uri="{FF2B5EF4-FFF2-40B4-BE49-F238E27FC236}">
                <a16:creationId xmlns:a16="http://schemas.microsoft.com/office/drawing/2014/main" id="{5A89F2D0-BE7C-453B-92BB-4EC4F7BD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111" y="1389340"/>
            <a:ext cx="2039660" cy="20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Network Deployment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B9DF-8DE2-4233-B765-28BFAA28B406}"/>
              </a:ext>
            </a:extLst>
          </p:cNvPr>
          <p:cNvSpPr txBox="1"/>
          <p:nvPr/>
        </p:nvSpPr>
        <p:spPr>
          <a:xfrm>
            <a:off x="457200" y="1674254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dirty="0"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318A74-AFCB-44B1-BB6A-B4A03EF2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2039"/>
            <a:ext cx="8229600" cy="5410201"/>
          </a:xfrm>
        </p:spPr>
        <p:txBody>
          <a:bodyPr>
            <a:normAutofit/>
          </a:bodyPr>
          <a:lstStyle/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AERIAL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PLOW / TRENCHED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DIRECTIONAL DRILLED / BORED 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MICRO TRENCH</a:t>
            </a: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endParaRPr lang="en-US" sz="1500" b="1" dirty="0">
              <a:solidFill>
                <a:srgbClr val="BF1E39"/>
              </a:solidFill>
            </a:endParaRPr>
          </a:p>
          <a:p>
            <a:pPr lvl="0" defTabSz="877823">
              <a:spcBef>
                <a:spcPts val="700"/>
              </a:spcBef>
              <a:buSzPct val="100000"/>
              <a:defRPr sz="1800"/>
            </a:pPr>
            <a:r>
              <a:rPr lang="en-US" sz="1500" b="1" dirty="0">
                <a:solidFill>
                  <a:srgbClr val="BF1E39"/>
                </a:solidFill>
              </a:rPr>
              <a:t>CONDUIT (Dig Once Policies!)</a:t>
            </a:r>
          </a:p>
        </p:txBody>
      </p:sp>
      <p:sp>
        <p:nvSpPr>
          <p:cNvPr id="3" name="AutoShape 2" descr="Look Up at the Fiber Optics Above You | Electrical Contractor Magazine">
            <a:extLst>
              <a:ext uri="{FF2B5EF4-FFF2-40B4-BE49-F238E27FC236}">
                <a16:creationId xmlns:a16="http://schemas.microsoft.com/office/drawing/2014/main" id="{BC88CF55-DF22-4F2C-A68A-CC4F82383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Look Up at the Fiber Optics Above You | Electrical Contractor Magazine">
            <a:extLst>
              <a:ext uri="{FF2B5EF4-FFF2-40B4-BE49-F238E27FC236}">
                <a16:creationId xmlns:a16="http://schemas.microsoft.com/office/drawing/2014/main" id="{EBE284FB-94C4-44DD-B361-074EC7A5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328" y="1123892"/>
            <a:ext cx="1816899" cy="24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ber Laying Techniques | Home">
            <a:extLst>
              <a:ext uri="{FF2B5EF4-FFF2-40B4-BE49-F238E27FC236}">
                <a16:creationId xmlns:a16="http://schemas.microsoft.com/office/drawing/2014/main" id="{81356CB0-9623-4258-9D26-258E8687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016" y="1144083"/>
            <a:ext cx="2727819" cy="24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Why Trenchless Technology Perfect Fit for Fiber Optic Cables">
            <a:extLst>
              <a:ext uri="{FF2B5EF4-FFF2-40B4-BE49-F238E27FC236}">
                <a16:creationId xmlns:a16="http://schemas.microsoft.com/office/drawing/2014/main" id="{FECA7402-D3FB-4481-AF0B-92601803B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328" y="3719101"/>
            <a:ext cx="4705507" cy="20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olorful Hdpe Fiber Optic Conduit , Microduct Pipe For Fiber Optical Cable  Blowing">
            <a:extLst>
              <a:ext uri="{FF2B5EF4-FFF2-40B4-BE49-F238E27FC236}">
                <a16:creationId xmlns:a16="http://schemas.microsoft.com/office/drawing/2014/main" id="{123A4E15-62E8-40FB-B71A-D0114452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492986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0022D-004C-464E-A2BB-CD7419AA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Wireline Broadband Around Town</a:t>
            </a:r>
          </a:p>
        </p:txBody>
      </p:sp>
      <p:pic>
        <p:nvPicPr>
          <p:cNvPr id="4100" name="Picture 4" descr="Under Driveway? | AT&amp;T Community Forums">
            <a:extLst>
              <a:ext uri="{FF2B5EF4-FFF2-40B4-BE49-F238E27FC236}">
                <a16:creationId xmlns:a16="http://schemas.microsoft.com/office/drawing/2014/main" id="{FC92C2DB-2959-42D8-AA23-33FA99BF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33" y="115444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A13FB-DABD-4574-9045-E46DFD014865}"/>
              </a:ext>
            </a:extLst>
          </p:cNvPr>
          <p:cNvSpPr txBox="1"/>
          <p:nvPr/>
        </p:nvSpPr>
        <p:spPr>
          <a:xfrm>
            <a:off x="1023830" y="3023457"/>
            <a:ext cx="972380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Hand hole</a:t>
            </a:r>
          </a:p>
        </p:txBody>
      </p:sp>
      <p:pic>
        <p:nvPicPr>
          <p:cNvPr id="4102" name="Picture 6" descr="Fiber Optic Closure Basics and Selection Guide | FS Community">
            <a:extLst>
              <a:ext uri="{FF2B5EF4-FFF2-40B4-BE49-F238E27FC236}">
                <a16:creationId xmlns:a16="http://schemas.microsoft.com/office/drawing/2014/main" id="{BF2069E6-061B-45F8-B854-99F425A9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600" y="1154448"/>
            <a:ext cx="2688553" cy="14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606E71-7A36-47CD-BEF0-E1D0A11BE443}"/>
              </a:ext>
            </a:extLst>
          </p:cNvPr>
          <p:cNvSpPr txBox="1"/>
          <p:nvPr/>
        </p:nvSpPr>
        <p:spPr>
          <a:xfrm>
            <a:off x="3226653" y="2589456"/>
            <a:ext cx="2288445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Splice case and extra line</a:t>
            </a:r>
          </a:p>
        </p:txBody>
      </p:sp>
      <p:pic>
        <p:nvPicPr>
          <p:cNvPr id="4104" name="Picture 8" descr="Internet Connection – Andrew Ferguson dot NET">
            <a:extLst>
              <a:ext uri="{FF2B5EF4-FFF2-40B4-BE49-F238E27FC236}">
                <a16:creationId xmlns:a16="http://schemas.microsoft.com/office/drawing/2014/main" id="{C45023C5-E582-4187-90AC-8F656661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33" y="351138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4EA924-CC9F-4D08-BE2D-3AC823970BCE}"/>
              </a:ext>
            </a:extLst>
          </p:cNvPr>
          <p:cNvSpPr txBox="1"/>
          <p:nvPr/>
        </p:nvSpPr>
        <p:spPr>
          <a:xfrm>
            <a:off x="140179" y="5978356"/>
            <a:ext cx="2254782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ONT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Optical Network Terminal</a:t>
            </a:r>
          </a:p>
        </p:txBody>
      </p:sp>
      <p:pic>
        <p:nvPicPr>
          <p:cNvPr id="4106" name="Picture 10" descr="What&amp;#39;s on a Utility Pole? - Florida Public Service Commission">
            <a:extLst>
              <a:ext uri="{FF2B5EF4-FFF2-40B4-BE49-F238E27FC236}">
                <a16:creationId xmlns:a16="http://schemas.microsoft.com/office/drawing/2014/main" id="{78D8D49E-730F-4182-A8FB-B6B671F1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9822" y="2987785"/>
            <a:ext cx="3420011" cy="35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5AE7C9-D9DC-4611-B11B-EF532BD4718A}"/>
              </a:ext>
            </a:extLst>
          </p:cNvPr>
          <p:cNvSpPr txBox="1"/>
          <p:nvPr/>
        </p:nvSpPr>
        <p:spPr>
          <a:xfrm>
            <a:off x="6389833" y="4825240"/>
            <a:ext cx="2652327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ß"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Communications lines are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500" dirty="0">
                <a:solidFill>
                  <a:srgbClr val="000000"/>
                </a:solidFill>
              </a:rPr>
              <a:t> lowest on power poles</a:t>
            </a:r>
            <a:endParaRPr kumimoji="0" lang="en-US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8" name="Picture 12" descr="Image preview">
            <a:extLst>
              <a:ext uri="{FF2B5EF4-FFF2-40B4-BE49-F238E27FC236}">
                <a16:creationId xmlns:a16="http://schemas.microsoft.com/office/drawing/2014/main" id="{C62F1594-6128-437C-963C-9E6B0517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431" y="1066977"/>
            <a:ext cx="2543461" cy="19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5101C0-B31F-4090-AA97-D365A86F4FBD}"/>
              </a:ext>
            </a:extLst>
          </p:cNvPr>
          <p:cNvSpPr txBox="1"/>
          <p:nvPr/>
        </p:nvSpPr>
        <p:spPr>
          <a:xfrm>
            <a:off x="6964694" y="3023457"/>
            <a:ext cx="124969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Fiber Cabinet</a:t>
            </a:r>
          </a:p>
        </p:txBody>
      </p:sp>
    </p:spTree>
    <p:extLst>
      <p:ext uri="{BB962C8B-B14F-4D97-AF65-F5344CB8AC3E}">
        <p14:creationId xmlns:p14="http://schemas.microsoft.com/office/powerpoint/2010/main" val="20121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blurRad="38100" dist="23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blurRad="38100" dist="23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55445</TotalTime>
  <Words>970</Words>
  <Application>Microsoft Office PowerPoint</Application>
  <PresentationFormat>On-screen Show (4:3)</PresentationFormat>
  <Paragraphs>159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Roman</vt:lpstr>
      <vt:lpstr>Century Gothic</vt:lpstr>
      <vt:lpstr>Helvetica</vt:lpstr>
      <vt:lpstr>Wingdings</vt:lpstr>
      <vt:lpstr>Default</vt:lpstr>
      <vt:lpstr>Broadband 101:</vt:lpstr>
      <vt:lpstr>A Public Utility Consortium Serving Washington State  with Broadband and Next Generation 911 Services </vt:lpstr>
      <vt:lpstr>What is Broadband?</vt:lpstr>
      <vt:lpstr>Who defines who has broadband?</vt:lpstr>
      <vt:lpstr>Bandwidth needs add up fast</vt:lpstr>
      <vt:lpstr>Broadband 101- The Basics</vt:lpstr>
      <vt:lpstr>Broadband Technologies- Wired</vt:lpstr>
      <vt:lpstr>Wired Network Deployment</vt:lpstr>
      <vt:lpstr>Wireline Broadband Around Town</vt:lpstr>
      <vt:lpstr>Broadband Technologies</vt:lpstr>
      <vt:lpstr>Wireless Broadband Around Town</vt:lpstr>
      <vt:lpstr>What is 5G Anyway?</vt:lpstr>
      <vt:lpstr>Broadband 101 – More terms to know</vt:lpstr>
      <vt:lpstr>What makes up a network?</vt:lpstr>
      <vt:lpstr>Bringing Technology to the streets</vt:lpstr>
      <vt:lpstr>Open Access </vt:lpstr>
      <vt:lpstr>The Persistently Unserved</vt:lpstr>
      <vt:lpstr>Statewide Fiber Success Stories</vt:lpstr>
      <vt:lpstr>Thank you. Bring on the Questions!  Chris Walker Senior Executive Director, Infrastructure Strategy cwalker@noanet.net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to Here</dc:title>
  <cp:lastModifiedBy>Claire Ward</cp:lastModifiedBy>
  <cp:revision>184</cp:revision>
  <cp:lastPrinted>2018-09-20T18:36:42Z</cp:lastPrinted>
  <dcterms:modified xsi:type="dcterms:W3CDTF">2021-11-30T20:17:19Z</dcterms:modified>
</cp:coreProperties>
</file>